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Lst>
  <p:notesMasterIdLst>
    <p:notesMasterId r:id="rId27"/>
  </p:notesMasterIdLst>
  <p:sldIdLst>
    <p:sldId id="257" r:id="rId3"/>
    <p:sldId id="276" r:id="rId4"/>
    <p:sldId id="283" r:id="rId5"/>
    <p:sldId id="284" r:id="rId6"/>
    <p:sldId id="282" r:id="rId7"/>
    <p:sldId id="285" r:id="rId8"/>
    <p:sldId id="278" r:id="rId9"/>
    <p:sldId id="277" r:id="rId10"/>
    <p:sldId id="281" r:id="rId11"/>
    <p:sldId id="286" r:id="rId12"/>
    <p:sldId id="280" r:id="rId13"/>
    <p:sldId id="259" r:id="rId14"/>
    <p:sldId id="273" r:id="rId15"/>
    <p:sldId id="279" r:id="rId16"/>
    <p:sldId id="298" r:id="rId17"/>
    <p:sldId id="288" r:id="rId18"/>
    <p:sldId id="290" r:id="rId19"/>
    <p:sldId id="292" r:id="rId20"/>
    <p:sldId id="295" r:id="rId21"/>
    <p:sldId id="296" r:id="rId22"/>
    <p:sldId id="297" r:id="rId23"/>
    <p:sldId id="291" r:id="rId24"/>
    <p:sldId id="293" r:id="rId25"/>
    <p:sldId id="294" r:id="rId26"/>
  </p:sldIdLst>
  <p:sldSz cx="9144000" cy="6858000" type="screen4x3"/>
  <p:notesSz cx="6858000" cy="9144000"/>
  <p:defaultTextStyle>
    <a:defPPr>
      <a:defRPr lang="fr-FR"/>
    </a:defPPr>
    <a:lvl1pPr marL="0" algn="l" defTabSz="914265" rtl="0" eaLnBrk="1" latinLnBrk="0" hangingPunct="1">
      <a:defRPr sz="1800" kern="1200">
        <a:solidFill>
          <a:schemeClr val="tx1"/>
        </a:solidFill>
        <a:latin typeface="+mn-lt"/>
        <a:ea typeface="+mn-ea"/>
        <a:cs typeface="+mn-cs"/>
      </a:defRPr>
    </a:lvl1pPr>
    <a:lvl2pPr marL="457132" algn="l" defTabSz="914265" rtl="0" eaLnBrk="1" latinLnBrk="0" hangingPunct="1">
      <a:defRPr sz="1800" kern="1200">
        <a:solidFill>
          <a:schemeClr val="tx1"/>
        </a:solidFill>
        <a:latin typeface="+mn-lt"/>
        <a:ea typeface="+mn-ea"/>
        <a:cs typeface="+mn-cs"/>
      </a:defRPr>
    </a:lvl2pPr>
    <a:lvl3pPr marL="914265" algn="l" defTabSz="914265" rtl="0" eaLnBrk="1" latinLnBrk="0" hangingPunct="1">
      <a:defRPr sz="1800" kern="1200">
        <a:solidFill>
          <a:schemeClr val="tx1"/>
        </a:solidFill>
        <a:latin typeface="+mn-lt"/>
        <a:ea typeface="+mn-ea"/>
        <a:cs typeface="+mn-cs"/>
      </a:defRPr>
    </a:lvl3pPr>
    <a:lvl4pPr marL="1371396" algn="l" defTabSz="914265" rtl="0" eaLnBrk="1" latinLnBrk="0" hangingPunct="1">
      <a:defRPr sz="1800" kern="1200">
        <a:solidFill>
          <a:schemeClr val="tx1"/>
        </a:solidFill>
        <a:latin typeface="+mn-lt"/>
        <a:ea typeface="+mn-ea"/>
        <a:cs typeface="+mn-cs"/>
      </a:defRPr>
    </a:lvl4pPr>
    <a:lvl5pPr marL="1828530" algn="l" defTabSz="914265" rtl="0" eaLnBrk="1" latinLnBrk="0" hangingPunct="1">
      <a:defRPr sz="1800" kern="1200">
        <a:solidFill>
          <a:schemeClr val="tx1"/>
        </a:solidFill>
        <a:latin typeface="+mn-lt"/>
        <a:ea typeface="+mn-ea"/>
        <a:cs typeface="+mn-cs"/>
      </a:defRPr>
    </a:lvl5pPr>
    <a:lvl6pPr marL="2285659" algn="l" defTabSz="914265" rtl="0" eaLnBrk="1" latinLnBrk="0" hangingPunct="1">
      <a:defRPr sz="1800" kern="1200">
        <a:solidFill>
          <a:schemeClr val="tx1"/>
        </a:solidFill>
        <a:latin typeface="+mn-lt"/>
        <a:ea typeface="+mn-ea"/>
        <a:cs typeface="+mn-cs"/>
      </a:defRPr>
    </a:lvl6pPr>
    <a:lvl7pPr marL="2742792" algn="l" defTabSz="914265" rtl="0" eaLnBrk="1" latinLnBrk="0" hangingPunct="1">
      <a:defRPr sz="1800" kern="1200">
        <a:solidFill>
          <a:schemeClr val="tx1"/>
        </a:solidFill>
        <a:latin typeface="+mn-lt"/>
        <a:ea typeface="+mn-ea"/>
        <a:cs typeface="+mn-cs"/>
      </a:defRPr>
    </a:lvl7pPr>
    <a:lvl8pPr marL="3199924" algn="l" defTabSz="914265" rtl="0" eaLnBrk="1" latinLnBrk="0" hangingPunct="1">
      <a:defRPr sz="1800" kern="1200">
        <a:solidFill>
          <a:schemeClr val="tx1"/>
        </a:solidFill>
        <a:latin typeface="+mn-lt"/>
        <a:ea typeface="+mn-ea"/>
        <a:cs typeface="+mn-cs"/>
      </a:defRPr>
    </a:lvl8pPr>
    <a:lvl9pPr marL="3657055" algn="l" defTabSz="914265"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7" autoAdjust="0"/>
    <p:restoredTop sz="78438" autoAdjust="0"/>
  </p:normalViewPr>
  <p:slideViewPr>
    <p:cSldViewPr>
      <p:cViewPr varScale="1">
        <p:scale>
          <a:sx n="67" d="100"/>
          <a:sy n="67" d="100"/>
        </p:scale>
        <p:origin x="-1936" y="-1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notesMaster" Target="notesMasters/notes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D26799-13EA-4A8C-867C-B43E1E008650}" type="datetimeFigureOut">
              <a:rPr lang="fr-FR" smtClean="0"/>
              <a:t>14/03/2014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C571D5-AE4E-47B3-94DA-C2CCDEE2D3C1}" type="slidenum">
              <a:rPr lang="fr-FR" smtClean="0"/>
              <a:t>‹#›</a:t>
            </a:fld>
            <a:endParaRPr lang="fr-FR"/>
          </a:p>
        </p:txBody>
      </p:sp>
    </p:spTree>
    <p:extLst>
      <p:ext uri="{BB962C8B-B14F-4D97-AF65-F5344CB8AC3E}">
        <p14:creationId xmlns:p14="http://schemas.microsoft.com/office/powerpoint/2010/main" val="813091945"/>
      </p:ext>
    </p:extLst>
  </p:cSld>
  <p:clrMap bg1="lt1" tx1="dk1" bg2="lt2" tx2="dk2" accent1="accent1" accent2="accent2" accent3="accent3" accent4="accent4" accent5="accent5" accent6="accent6" hlink="hlink" folHlink="folHlink"/>
  <p:notesStyle>
    <a:lvl1pPr marL="0" algn="l" defTabSz="914265" rtl="0" eaLnBrk="1" latinLnBrk="0" hangingPunct="1">
      <a:defRPr sz="1200" kern="1200">
        <a:solidFill>
          <a:schemeClr val="tx1"/>
        </a:solidFill>
        <a:latin typeface="+mn-lt"/>
        <a:ea typeface="+mn-ea"/>
        <a:cs typeface="+mn-cs"/>
      </a:defRPr>
    </a:lvl1pPr>
    <a:lvl2pPr marL="457132" algn="l" defTabSz="914265" rtl="0" eaLnBrk="1" latinLnBrk="0" hangingPunct="1">
      <a:defRPr sz="1200" kern="1200">
        <a:solidFill>
          <a:schemeClr val="tx1"/>
        </a:solidFill>
        <a:latin typeface="+mn-lt"/>
        <a:ea typeface="+mn-ea"/>
        <a:cs typeface="+mn-cs"/>
      </a:defRPr>
    </a:lvl2pPr>
    <a:lvl3pPr marL="914265" algn="l" defTabSz="914265" rtl="0" eaLnBrk="1" latinLnBrk="0" hangingPunct="1">
      <a:defRPr sz="1200" kern="1200">
        <a:solidFill>
          <a:schemeClr val="tx1"/>
        </a:solidFill>
        <a:latin typeface="+mn-lt"/>
        <a:ea typeface="+mn-ea"/>
        <a:cs typeface="+mn-cs"/>
      </a:defRPr>
    </a:lvl3pPr>
    <a:lvl4pPr marL="1371396" algn="l" defTabSz="914265" rtl="0" eaLnBrk="1" latinLnBrk="0" hangingPunct="1">
      <a:defRPr sz="1200" kern="1200">
        <a:solidFill>
          <a:schemeClr val="tx1"/>
        </a:solidFill>
        <a:latin typeface="+mn-lt"/>
        <a:ea typeface="+mn-ea"/>
        <a:cs typeface="+mn-cs"/>
      </a:defRPr>
    </a:lvl4pPr>
    <a:lvl5pPr marL="1828530" algn="l" defTabSz="914265" rtl="0" eaLnBrk="1" latinLnBrk="0" hangingPunct="1">
      <a:defRPr sz="1200" kern="1200">
        <a:solidFill>
          <a:schemeClr val="tx1"/>
        </a:solidFill>
        <a:latin typeface="+mn-lt"/>
        <a:ea typeface="+mn-ea"/>
        <a:cs typeface="+mn-cs"/>
      </a:defRPr>
    </a:lvl5pPr>
    <a:lvl6pPr marL="2285659" algn="l" defTabSz="914265" rtl="0" eaLnBrk="1" latinLnBrk="0" hangingPunct="1">
      <a:defRPr sz="1200" kern="1200">
        <a:solidFill>
          <a:schemeClr val="tx1"/>
        </a:solidFill>
        <a:latin typeface="+mn-lt"/>
        <a:ea typeface="+mn-ea"/>
        <a:cs typeface="+mn-cs"/>
      </a:defRPr>
    </a:lvl6pPr>
    <a:lvl7pPr marL="2742792" algn="l" defTabSz="914265" rtl="0" eaLnBrk="1" latinLnBrk="0" hangingPunct="1">
      <a:defRPr sz="1200" kern="1200">
        <a:solidFill>
          <a:schemeClr val="tx1"/>
        </a:solidFill>
        <a:latin typeface="+mn-lt"/>
        <a:ea typeface="+mn-ea"/>
        <a:cs typeface="+mn-cs"/>
      </a:defRPr>
    </a:lvl7pPr>
    <a:lvl8pPr marL="3199924" algn="l" defTabSz="914265" rtl="0" eaLnBrk="1" latinLnBrk="0" hangingPunct="1">
      <a:defRPr sz="1200" kern="1200">
        <a:solidFill>
          <a:schemeClr val="tx1"/>
        </a:solidFill>
        <a:latin typeface="+mn-lt"/>
        <a:ea typeface="+mn-ea"/>
        <a:cs typeface="+mn-cs"/>
      </a:defRPr>
    </a:lvl8pPr>
    <a:lvl9pPr marL="3657055" algn="l" defTabSz="91426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smtClean="0"/>
          </a:p>
        </p:txBody>
      </p:sp>
      <p:sp>
        <p:nvSpPr>
          <p:cNvPr id="1024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4E434D48-D3E3-451C-B81A-9D8DCEA0B430}" type="slidenum">
              <a:rPr lang="fr-FR" altLang="fr-FR">
                <a:solidFill>
                  <a:prstClr val="black"/>
                </a:solidFill>
              </a:rPr>
              <a:pPr>
                <a:spcBef>
                  <a:spcPct val="0"/>
                </a:spcBef>
              </a:pPr>
              <a:t>1</a:t>
            </a:fld>
            <a:endParaRPr lang="fr-FR" altLang="fr-FR">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eaLnBrk="1" hangingPunct="1"/>
            <a:r>
              <a:rPr lang="fr-FR" altLang="fr-FR" dirty="0" smtClean="0"/>
              <a:t>Le médecin se déplace une fois sur deux</a:t>
            </a:r>
            <a:r>
              <a:rPr lang="fr-FR" altLang="fr-FR" baseline="0" dirty="0" smtClean="0"/>
              <a:t> quand il ne connait pas le patient et une fois sur trois s’il le connait (2)</a:t>
            </a:r>
          </a:p>
          <a:p>
            <a:pPr eaLnBrk="1" hangingPunct="1"/>
            <a:r>
              <a:rPr lang="fr-FR" altLang="fr-FR" baseline="0" dirty="0" smtClean="0"/>
              <a:t>L’appel est reçu par une secrétaire dans 47 % des cas et 18 % par un secrétariat téléphonique. Seuls 16 % des appels sont reçus directement par le médecin. La formation de la secrétaire est primordiale car la distinction entre appel urgent et non urgent dépend du degré de compétence de la personne répondant au téléphone. Au moindre doute, elle doit demander conseil au médecin. En son absence, elle doit informer le centre 15.</a:t>
            </a:r>
            <a:endParaRPr lang="fr-FR" altLang="fr-FR" dirty="0" smtClean="0"/>
          </a:p>
          <a:p>
            <a:endParaRPr lang="fr-FR" dirty="0"/>
          </a:p>
        </p:txBody>
      </p:sp>
      <p:sp>
        <p:nvSpPr>
          <p:cNvPr id="4" name="Espace réservé du numéro de diapositive 3"/>
          <p:cNvSpPr>
            <a:spLocks noGrp="1"/>
          </p:cNvSpPr>
          <p:nvPr>
            <p:ph type="sldNum" sz="quarter" idx="10"/>
          </p:nvPr>
        </p:nvSpPr>
        <p:spPr/>
        <p:txBody>
          <a:bodyPr/>
          <a:lstStyle/>
          <a:p>
            <a:fld id="{1CC571D5-AE4E-47B3-94DA-C2CCDEE2D3C1}" type="slidenum">
              <a:rPr lang="fr-FR" smtClean="0"/>
              <a:t>10</a:t>
            </a:fld>
            <a:endParaRPr lang="fr-FR"/>
          </a:p>
        </p:txBody>
      </p:sp>
    </p:spTree>
    <p:extLst>
      <p:ext uri="{BB962C8B-B14F-4D97-AF65-F5344CB8AC3E}">
        <p14:creationId xmlns:p14="http://schemas.microsoft.com/office/powerpoint/2010/main" val="786509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C571D5-AE4E-47B3-94DA-C2CCDEE2D3C1}" type="slidenum">
              <a:rPr lang="fr-FR" smtClean="0"/>
              <a:t>11</a:t>
            </a:fld>
            <a:endParaRPr lang="fr-FR"/>
          </a:p>
        </p:txBody>
      </p:sp>
    </p:spTree>
    <p:extLst>
      <p:ext uri="{BB962C8B-B14F-4D97-AF65-F5344CB8AC3E}">
        <p14:creationId xmlns:p14="http://schemas.microsoft.com/office/powerpoint/2010/main" val="2610189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236AAA3C-432A-4D16-8151-917718DA8B84}" type="slidenum">
              <a:rPr lang="fr-FR" altLang="fr-FR">
                <a:solidFill>
                  <a:prstClr val="black"/>
                </a:solidFill>
                <a:ea typeface="ヒラギノ角ゴ Pro W3" pitchFamily="-120" charset="-128"/>
              </a:rPr>
              <a:pPr>
                <a:spcBef>
                  <a:spcPct val="0"/>
                </a:spcBef>
              </a:pPr>
              <a:t>12</a:t>
            </a:fld>
            <a:endParaRPr lang="fr-FR" altLang="fr-FR">
              <a:solidFill>
                <a:prstClr val="black"/>
              </a:solidFill>
              <a:ea typeface="ヒラギノ角ゴ Pro W3" pitchFamily="-120" charset="-128"/>
            </a:endParaRPr>
          </a:p>
        </p:txBody>
      </p:sp>
      <p:sp>
        <p:nvSpPr>
          <p:cNvPr id="143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265" rtl="0" eaLnBrk="1" fontAlgn="auto" latinLnBrk="0" hangingPunct="1">
              <a:lnSpc>
                <a:spcPct val="100000"/>
              </a:lnSpc>
              <a:spcBef>
                <a:spcPts val="0"/>
              </a:spcBef>
              <a:spcAft>
                <a:spcPts val="0"/>
              </a:spcAft>
              <a:buClrTx/>
              <a:buSzTx/>
              <a:buFontTx/>
              <a:buNone/>
              <a:tabLst/>
              <a:defRPr/>
            </a:pPr>
            <a:r>
              <a:rPr lang="fr-FR" altLang="fr-FR" sz="1200" dirty="0" smtClean="0">
                <a:sym typeface="Wingdings" pitchFamily="2" charset="2"/>
              </a:rPr>
              <a:t>Premiers gestes de réanimation en cas de détresse des fonctions vitales</a:t>
            </a:r>
          </a:p>
          <a:p>
            <a:pPr eaLnBrk="1" hangingPunct="1"/>
            <a:r>
              <a:rPr lang="fr-FR" altLang="fr-FR" dirty="0" smtClean="0"/>
              <a:t>(libération des voies aériennes, PLS, manœuvre </a:t>
            </a:r>
            <a:r>
              <a:rPr lang="fr-FR" altLang="fr-FR" dirty="0" err="1" smtClean="0"/>
              <a:t>Heimlich</a:t>
            </a:r>
            <a:r>
              <a:rPr lang="fr-FR" altLang="fr-FR" dirty="0" smtClean="0"/>
              <a:t>,</a:t>
            </a:r>
            <a:r>
              <a:rPr lang="fr-FR" altLang="fr-FR" baseline="0" dirty="0" smtClean="0"/>
              <a:t> massage cardiaque +/- ventilation au masque, pose de voie veineuse)</a:t>
            </a:r>
            <a:endParaRPr lang="fr-FR" altLang="fr-FR"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236AAA3C-432A-4D16-8151-917718DA8B84}" type="slidenum">
              <a:rPr lang="fr-FR" altLang="fr-FR">
                <a:solidFill>
                  <a:prstClr val="black"/>
                </a:solidFill>
                <a:ea typeface="ヒラギノ角ゴ Pro W3" pitchFamily="-120" charset="-128"/>
              </a:rPr>
              <a:pPr>
                <a:spcBef>
                  <a:spcPct val="0"/>
                </a:spcBef>
              </a:pPr>
              <a:t>13</a:t>
            </a:fld>
            <a:endParaRPr lang="fr-FR" altLang="fr-FR">
              <a:solidFill>
                <a:prstClr val="black"/>
              </a:solidFill>
              <a:ea typeface="ヒラギノ角ゴ Pro W3" pitchFamily="-120" charset="-128"/>
            </a:endParaRPr>
          </a:p>
        </p:txBody>
      </p:sp>
      <p:sp>
        <p:nvSpPr>
          <p:cNvPr id="143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fr-FR" altLang="fr-F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236AAA3C-432A-4D16-8151-917718DA8B84}" type="slidenum">
              <a:rPr lang="fr-FR" altLang="fr-FR">
                <a:solidFill>
                  <a:prstClr val="black"/>
                </a:solidFill>
                <a:ea typeface="ヒラギノ角ゴ Pro W3" pitchFamily="-120" charset="-128"/>
              </a:rPr>
              <a:pPr>
                <a:spcBef>
                  <a:spcPct val="0"/>
                </a:spcBef>
              </a:pPr>
              <a:t>14</a:t>
            </a:fld>
            <a:endParaRPr lang="fr-FR" altLang="fr-FR">
              <a:solidFill>
                <a:prstClr val="black"/>
              </a:solidFill>
              <a:ea typeface="ヒラギノ角ゴ Pro W3" pitchFamily="-120" charset="-128"/>
            </a:endParaRPr>
          </a:p>
        </p:txBody>
      </p:sp>
      <p:sp>
        <p:nvSpPr>
          <p:cNvPr id="143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fr-FR" altLang="fr-F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dirty="0" smtClean="0"/>
          </a:p>
        </p:txBody>
      </p:sp>
      <p:sp>
        <p:nvSpPr>
          <p:cNvPr id="1024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4E434D48-D3E3-451C-B81A-9D8DCEA0B430}" type="slidenum">
              <a:rPr lang="fr-FR" altLang="fr-FR">
                <a:solidFill>
                  <a:prstClr val="black"/>
                </a:solidFill>
              </a:rPr>
              <a:pPr>
                <a:spcBef>
                  <a:spcPct val="0"/>
                </a:spcBef>
              </a:pPr>
              <a:t>15</a:t>
            </a:fld>
            <a:endParaRPr lang="fr-FR" altLang="fr-FR">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C571D5-AE4E-47B3-94DA-C2CCDEE2D3C1}" type="slidenum">
              <a:rPr lang="fr-FR" smtClean="0"/>
              <a:t>16</a:t>
            </a:fld>
            <a:endParaRPr lang="fr-FR"/>
          </a:p>
        </p:txBody>
      </p:sp>
    </p:spTree>
    <p:extLst>
      <p:ext uri="{BB962C8B-B14F-4D97-AF65-F5344CB8AC3E}">
        <p14:creationId xmlns:p14="http://schemas.microsoft.com/office/powerpoint/2010/main" val="2232139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C571D5-AE4E-47B3-94DA-C2CCDEE2D3C1}" type="slidenum">
              <a:rPr lang="fr-FR" smtClean="0"/>
              <a:t>17</a:t>
            </a:fld>
            <a:endParaRPr lang="fr-FR"/>
          </a:p>
        </p:txBody>
      </p:sp>
    </p:spTree>
    <p:extLst>
      <p:ext uri="{BB962C8B-B14F-4D97-AF65-F5344CB8AC3E}">
        <p14:creationId xmlns:p14="http://schemas.microsoft.com/office/powerpoint/2010/main" val="25137776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C571D5-AE4E-47B3-94DA-C2CCDEE2D3C1}" type="slidenum">
              <a:rPr lang="fr-FR" smtClean="0"/>
              <a:t>18</a:t>
            </a:fld>
            <a:endParaRPr lang="fr-FR"/>
          </a:p>
        </p:txBody>
      </p:sp>
    </p:spTree>
    <p:extLst>
      <p:ext uri="{BB962C8B-B14F-4D97-AF65-F5344CB8AC3E}">
        <p14:creationId xmlns:p14="http://schemas.microsoft.com/office/powerpoint/2010/main" val="24780610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C571D5-AE4E-47B3-94DA-C2CCDEE2D3C1}" type="slidenum">
              <a:rPr lang="fr-FR" smtClean="0"/>
              <a:t>19</a:t>
            </a:fld>
            <a:endParaRPr lang="fr-FR"/>
          </a:p>
        </p:txBody>
      </p:sp>
    </p:spTree>
    <p:extLst>
      <p:ext uri="{BB962C8B-B14F-4D97-AF65-F5344CB8AC3E}">
        <p14:creationId xmlns:p14="http://schemas.microsoft.com/office/powerpoint/2010/main" val="2442685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smtClean="0"/>
          </a:p>
        </p:txBody>
      </p:sp>
      <p:sp>
        <p:nvSpPr>
          <p:cNvPr id="1024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4E434D48-D3E3-451C-B81A-9D8DCEA0B430}" type="slidenum">
              <a:rPr lang="fr-FR" altLang="fr-FR">
                <a:solidFill>
                  <a:prstClr val="black"/>
                </a:solidFill>
              </a:rPr>
              <a:pPr>
                <a:spcBef>
                  <a:spcPct val="0"/>
                </a:spcBef>
              </a:pPr>
              <a:t>2</a:t>
            </a:fld>
            <a:endParaRPr lang="fr-FR" altLang="fr-FR">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C571D5-AE4E-47B3-94DA-C2CCDEE2D3C1}" type="slidenum">
              <a:rPr lang="fr-FR" smtClean="0"/>
              <a:t>20</a:t>
            </a:fld>
            <a:endParaRPr lang="fr-FR"/>
          </a:p>
        </p:txBody>
      </p:sp>
    </p:spTree>
    <p:extLst>
      <p:ext uri="{BB962C8B-B14F-4D97-AF65-F5344CB8AC3E}">
        <p14:creationId xmlns:p14="http://schemas.microsoft.com/office/powerpoint/2010/main" val="36375446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C571D5-AE4E-47B3-94DA-C2CCDEE2D3C1}" type="slidenum">
              <a:rPr lang="fr-FR" smtClean="0"/>
              <a:t>21</a:t>
            </a:fld>
            <a:endParaRPr lang="fr-FR"/>
          </a:p>
        </p:txBody>
      </p:sp>
    </p:spTree>
    <p:extLst>
      <p:ext uri="{BB962C8B-B14F-4D97-AF65-F5344CB8AC3E}">
        <p14:creationId xmlns:p14="http://schemas.microsoft.com/office/powerpoint/2010/main" val="30277346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C571D5-AE4E-47B3-94DA-C2CCDEE2D3C1}" type="slidenum">
              <a:rPr lang="fr-FR" smtClean="0"/>
              <a:t>22</a:t>
            </a:fld>
            <a:endParaRPr lang="fr-FR"/>
          </a:p>
        </p:txBody>
      </p:sp>
    </p:spTree>
    <p:extLst>
      <p:ext uri="{BB962C8B-B14F-4D97-AF65-F5344CB8AC3E}">
        <p14:creationId xmlns:p14="http://schemas.microsoft.com/office/powerpoint/2010/main" val="3448030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C571D5-AE4E-47B3-94DA-C2CCDEE2D3C1}" type="slidenum">
              <a:rPr lang="fr-FR" smtClean="0"/>
              <a:t>23</a:t>
            </a:fld>
            <a:endParaRPr lang="fr-FR"/>
          </a:p>
        </p:txBody>
      </p:sp>
    </p:spTree>
    <p:extLst>
      <p:ext uri="{BB962C8B-B14F-4D97-AF65-F5344CB8AC3E}">
        <p14:creationId xmlns:p14="http://schemas.microsoft.com/office/powerpoint/2010/main" val="4448074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C571D5-AE4E-47B3-94DA-C2CCDEE2D3C1}" type="slidenum">
              <a:rPr lang="fr-FR" smtClean="0"/>
              <a:t>24</a:t>
            </a:fld>
            <a:endParaRPr lang="fr-FR"/>
          </a:p>
        </p:txBody>
      </p:sp>
    </p:spTree>
    <p:extLst>
      <p:ext uri="{BB962C8B-B14F-4D97-AF65-F5344CB8AC3E}">
        <p14:creationId xmlns:p14="http://schemas.microsoft.com/office/powerpoint/2010/main" val="1904065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C571D5-AE4E-47B3-94DA-C2CCDEE2D3C1}" type="slidenum">
              <a:rPr lang="fr-FR" smtClean="0"/>
              <a:t>3</a:t>
            </a:fld>
            <a:endParaRPr lang="fr-FR"/>
          </a:p>
        </p:txBody>
      </p:sp>
    </p:spTree>
    <p:extLst>
      <p:ext uri="{BB962C8B-B14F-4D97-AF65-F5344CB8AC3E}">
        <p14:creationId xmlns:p14="http://schemas.microsoft.com/office/powerpoint/2010/main" val="928891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C571D5-AE4E-47B3-94DA-C2CCDEE2D3C1}" type="slidenum">
              <a:rPr lang="fr-FR" smtClean="0"/>
              <a:t>4</a:t>
            </a:fld>
            <a:endParaRPr lang="fr-FR"/>
          </a:p>
        </p:txBody>
      </p:sp>
    </p:spTree>
    <p:extLst>
      <p:ext uri="{BB962C8B-B14F-4D97-AF65-F5344CB8AC3E}">
        <p14:creationId xmlns:p14="http://schemas.microsoft.com/office/powerpoint/2010/main" val="1512165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C571D5-AE4E-47B3-94DA-C2CCDEE2D3C1}" type="slidenum">
              <a:rPr lang="fr-FR" smtClean="0"/>
              <a:t>5</a:t>
            </a:fld>
            <a:endParaRPr lang="fr-FR"/>
          </a:p>
        </p:txBody>
      </p:sp>
    </p:spTree>
    <p:extLst>
      <p:ext uri="{BB962C8B-B14F-4D97-AF65-F5344CB8AC3E}">
        <p14:creationId xmlns:p14="http://schemas.microsoft.com/office/powerpoint/2010/main" val="1117090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C571D5-AE4E-47B3-94DA-C2CCDEE2D3C1}" type="slidenum">
              <a:rPr lang="fr-FR" smtClean="0"/>
              <a:t>6</a:t>
            </a:fld>
            <a:endParaRPr lang="fr-FR"/>
          </a:p>
        </p:txBody>
      </p:sp>
    </p:spTree>
    <p:extLst>
      <p:ext uri="{BB962C8B-B14F-4D97-AF65-F5344CB8AC3E}">
        <p14:creationId xmlns:p14="http://schemas.microsoft.com/office/powerpoint/2010/main" val="3380663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236AAA3C-432A-4D16-8151-917718DA8B84}" type="slidenum">
              <a:rPr lang="fr-FR" altLang="fr-FR">
                <a:solidFill>
                  <a:prstClr val="black"/>
                </a:solidFill>
                <a:ea typeface="ヒラギノ角ゴ Pro W3" pitchFamily="-120" charset="-128"/>
              </a:rPr>
              <a:pPr>
                <a:spcBef>
                  <a:spcPct val="0"/>
                </a:spcBef>
              </a:pPr>
              <a:t>7</a:t>
            </a:fld>
            <a:endParaRPr lang="fr-FR" altLang="fr-FR">
              <a:solidFill>
                <a:prstClr val="black"/>
              </a:solidFill>
              <a:ea typeface="ヒラギノ角ゴ Pro W3" pitchFamily="-120" charset="-128"/>
            </a:endParaRPr>
          </a:p>
        </p:txBody>
      </p:sp>
      <p:sp>
        <p:nvSpPr>
          <p:cNvPr id="143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fr-FR" altLang="fr-FR" dirty="0" smtClean="0"/>
              <a:t>Urgence vitale = met en jeu pronostic vital</a:t>
            </a:r>
            <a:r>
              <a:rPr lang="fr-FR" altLang="fr-FR" baseline="0" dirty="0" smtClean="0"/>
              <a:t> (détresse cardio-respiratoire, hémorragie, suicide, AVC, coma…)</a:t>
            </a:r>
          </a:p>
          <a:p>
            <a:pPr eaLnBrk="1" hangingPunct="1"/>
            <a:r>
              <a:rPr lang="fr-FR" altLang="fr-FR" baseline="0" dirty="0" smtClean="0"/>
              <a:t>Urgence vraie = n’engage pas le pronostic vital mais nécessite des soins rapides (colique néphrétique, laryngite, fracture, convulsion, crise d’asthme modéré, appendicite…)</a:t>
            </a:r>
          </a:p>
          <a:p>
            <a:pPr eaLnBrk="1" hangingPunct="1"/>
            <a:r>
              <a:rPr lang="fr-FR" altLang="fr-FR" baseline="0" dirty="0" smtClean="0"/>
              <a:t>Urgence ressentie = le patient peut légitimement penser que son état nécessite des soins urgents alors qu’il ne souffre d’aucune pathologie grave (fièvre isolée, douleur abdominale, douleur thoracique atypique, crise d’angoisse…)</a:t>
            </a:r>
          </a:p>
          <a:p>
            <a:pPr eaLnBrk="1" hangingPunct="1"/>
            <a:r>
              <a:rPr lang="fr-FR" altLang="fr-FR" baseline="0" dirty="0" smtClean="0"/>
              <a:t>Urgence de confort = le patient majore ses symptômes pour obtenir des soins dont l’urgence médicale n’est pas justifiée (pilule oubliée, certif médical, arrêt de travail, insomnie…)</a:t>
            </a:r>
            <a:endParaRPr lang="fr-FR" altLang="fr-FR"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236AAA3C-432A-4D16-8151-917718DA8B84}" type="slidenum">
              <a:rPr lang="fr-FR" altLang="fr-FR">
                <a:solidFill>
                  <a:prstClr val="black"/>
                </a:solidFill>
                <a:ea typeface="ヒラギノ角ゴ Pro W3" pitchFamily="-120" charset="-128"/>
              </a:rPr>
              <a:pPr>
                <a:spcBef>
                  <a:spcPct val="0"/>
                </a:spcBef>
              </a:pPr>
              <a:t>8</a:t>
            </a:fld>
            <a:endParaRPr lang="fr-FR" altLang="fr-FR">
              <a:solidFill>
                <a:prstClr val="black"/>
              </a:solidFill>
              <a:ea typeface="ヒラギノ角ゴ Pro W3" pitchFamily="-120" charset="-128"/>
            </a:endParaRPr>
          </a:p>
        </p:txBody>
      </p:sp>
      <p:sp>
        <p:nvSpPr>
          <p:cNvPr id="143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fr-FR" altLang="fr-FR" dirty="0" smtClean="0"/>
              <a:t>Les critères sont liés au patient et à la situation.</a:t>
            </a:r>
          </a:p>
          <a:p>
            <a:pPr eaLnBrk="1" hangingPunct="1"/>
            <a:r>
              <a:rPr lang="fr-FR" altLang="fr-FR" dirty="0" smtClean="0"/>
              <a:t>Quand</a:t>
            </a:r>
            <a:r>
              <a:rPr lang="fr-FR" altLang="fr-FR" baseline="0" dirty="0" smtClean="0"/>
              <a:t> on est devant une urgence vitale, c’est évidemment les critères BIO qui font l’urgence et le reste n’est pas important comme de toute façon la prise en charge sera une hospitalisation souvent par le SMUR.</a:t>
            </a:r>
          </a:p>
          <a:p>
            <a:pPr eaLnBrk="1" hangingPunct="1"/>
            <a:endParaRPr lang="fr-FR" altLang="fr-FR"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265" rtl="0" eaLnBrk="1" fontAlgn="auto" latinLnBrk="0" hangingPunct="1">
              <a:lnSpc>
                <a:spcPct val="100000"/>
              </a:lnSpc>
              <a:spcBef>
                <a:spcPts val="0"/>
              </a:spcBef>
              <a:spcAft>
                <a:spcPts val="0"/>
              </a:spcAft>
              <a:buClrTx/>
              <a:buSzTx/>
              <a:buFontTx/>
              <a:buNone/>
              <a:tabLst/>
              <a:defRPr/>
            </a:pPr>
            <a:r>
              <a:rPr lang="fr-FR" altLang="fr-FR" baseline="0" dirty="0" smtClean="0"/>
              <a:t>Les moyens pour repérer ces critères vont être de plusieurs ordres : Il y a  d’abord les moyens liés au médecin et à l’organisation du cabinet…</a:t>
            </a:r>
          </a:p>
          <a:p>
            <a:pPr marL="0" marR="0" indent="0" algn="l" defTabSz="914265" rtl="0" eaLnBrk="1" fontAlgn="auto" latinLnBrk="0" hangingPunct="1">
              <a:lnSpc>
                <a:spcPct val="100000"/>
              </a:lnSpc>
              <a:spcBef>
                <a:spcPts val="0"/>
              </a:spcBef>
              <a:spcAft>
                <a:spcPts val="0"/>
              </a:spcAft>
              <a:buClrTx/>
              <a:buSzTx/>
              <a:buFontTx/>
              <a:buNone/>
              <a:tabLst/>
              <a:defRPr/>
            </a:pPr>
            <a:endParaRPr lang="fr-FR" altLang="fr-FR" baseline="0" dirty="0" smtClean="0"/>
          </a:p>
          <a:p>
            <a:pPr marL="0" marR="0" indent="0" algn="l" defTabSz="914265" rtl="0" eaLnBrk="1" fontAlgn="auto" latinLnBrk="0" hangingPunct="1">
              <a:lnSpc>
                <a:spcPct val="100000"/>
              </a:lnSpc>
              <a:spcBef>
                <a:spcPts val="0"/>
              </a:spcBef>
              <a:spcAft>
                <a:spcPts val="0"/>
              </a:spcAft>
              <a:buClrTx/>
              <a:buSzTx/>
              <a:buFontTx/>
              <a:buNone/>
              <a:tabLst/>
              <a:defRPr/>
            </a:pPr>
            <a:r>
              <a:rPr lang="fr-FR" altLang="fr-FR" baseline="0" dirty="0" smtClean="0"/>
              <a:t>L’appel est reçu par une secrétaire dans 47 % des cas et 18 % par un secrétariat téléphonique. Seuls 16 % des appels sont reçus directement par le médecin. La formation de la secrétaire est primordiale car la distinction entre appel urgent et non urgent dépend du degré de compétence de la personne répondant au téléphone. Au moindre doute, elle doit demander conseil au médecin. En son absence, elle doit informer le centre 15.</a:t>
            </a:r>
            <a:endParaRPr lang="fr-FR" altLang="fr-FR" dirty="0" smtClean="0"/>
          </a:p>
          <a:p>
            <a:endParaRPr lang="fr-FR" dirty="0"/>
          </a:p>
        </p:txBody>
      </p:sp>
      <p:sp>
        <p:nvSpPr>
          <p:cNvPr id="4" name="Espace réservé du numéro de diapositive 3"/>
          <p:cNvSpPr>
            <a:spLocks noGrp="1"/>
          </p:cNvSpPr>
          <p:nvPr>
            <p:ph type="sldNum" sz="quarter" idx="10"/>
          </p:nvPr>
        </p:nvSpPr>
        <p:spPr/>
        <p:txBody>
          <a:bodyPr/>
          <a:lstStyle/>
          <a:p>
            <a:fld id="{1CC571D5-AE4E-47B3-94DA-C2CCDEE2D3C1}" type="slidenum">
              <a:rPr lang="fr-FR" smtClean="0"/>
              <a:t>9</a:t>
            </a:fld>
            <a:endParaRPr lang="fr-FR"/>
          </a:p>
        </p:txBody>
      </p:sp>
    </p:spTree>
    <p:extLst>
      <p:ext uri="{BB962C8B-B14F-4D97-AF65-F5344CB8AC3E}">
        <p14:creationId xmlns:p14="http://schemas.microsoft.com/office/powerpoint/2010/main" val="548930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7"/>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132" indent="0" algn="ctr">
              <a:buNone/>
              <a:defRPr>
                <a:solidFill>
                  <a:schemeClr val="tx1">
                    <a:tint val="75000"/>
                  </a:schemeClr>
                </a:solidFill>
              </a:defRPr>
            </a:lvl2pPr>
            <a:lvl3pPr marL="914265" indent="0" algn="ctr">
              <a:buNone/>
              <a:defRPr>
                <a:solidFill>
                  <a:schemeClr val="tx1">
                    <a:tint val="75000"/>
                  </a:schemeClr>
                </a:solidFill>
              </a:defRPr>
            </a:lvl3pPr>
            <a:lvl4pPr marL="1371396" indent="0" algn="ctr">
              <a:buNone/>
              <a:defRPr>
                <a:solidFill>
                  <a:schemeClr val="tx1">
                    <a:tint val="75000"/>
                  </a:schemeClr>
                </a:solidFill>
              </a:defRPr>
            </a:lvl4pPr>
            <a:lvl5pPr marL="1828530" indent="0" algn="ctr">
              <a:buNone/>
              <a:defRPr>
                <a:solidFill>
                  <a:schemeClr val="tx1">
                    <a:tint val="75000"/>
                  </a:schemeClr>
                </a:solidFill>
              </a:defRPr>
            </a:lvl5pPr>
            <a:lvl6pPr marL="2285659" indent="0" algn="ctr">
              <a:buNone/>
              <a:defRPr>
                <a:solidFill>
                  <a:schemeClr val="tx1">
                    <a:tint val="75000"/>
                  </a:schemeClr>
                </a:solidFill>
              </a:defRPr>
            </a:lvl6pPr>
            <a:lvl7pPr marL="2742792" indent="0" algn="ctr">
              <a:buNone/>
              <a:defRPr>
                <a:solidFill>
                  <a:schemeClr val="tx1">
                    <a:tint val="75000"/>
                  </a:schemeClr>
                </a:solidFill>
              </a:defRPr>
            </a:lvl7pPr>
            <a:lvl8pPr marL="3199924" indent="0" algn="ctr">
              <a:buNone/>
              <a:defRPr>
                <a:solidFill>
                  <a:schemeClr val="tx1">
                    <a:tint val="75000"/>
                  </a:schemeClr>
                </a:solidFill>
              </a:defRPr>
            </a:lvl8pPr>
            <a:lvl9pPr marL="3657055"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A44734E-DBB0-491B-A46C-0FE6455EEAAF}" type="datetimeFigureOut">
              <a:rPr lang="fr-FR" smtClean="0">
                <a:solidFill>
                  <a:prstClr val="black">
                    <a:tint val="75000"/>
                  </a:prstClr>
                </a:solidFill>
              </a:rPr>
              <a:pPr/>
              <a:t>14/03/2014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AD119D43-E532-4D2E-AE1D-268F622206FC}"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1152833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44734E-DBB0-491B-A46C-0FE6455EEAAF}" type="datetimeFigureOut">
              <a:rPr lang="fr-FR" smtClean="0">
                <a:solidFill>
                  <a:prstClr val="black">
                    <a:tint val="75000"/>
                  </a:prstClr>
                </a:solidFill>
              </a:rPr>
              <a:pPr/>
              <a:t>14/03/2014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AD119D43-E532-4D2E-AE1D-268F622206FC}"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277387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41"/>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44734E-DBB0-491B-A46C-0FE6455EEAAF}" type="datetimeFigureOut">
              <a:rPr lang="fr-FR" smtClean="0">
                <a:solidFill>
                  <a:prstClr val="black">
                    <a:tint val="75000"/>
                  </a:prstClr>
                </a:solidFill>
              </a:rPr>
              <a:pPr/>
              <a:t>14/03/2014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AD119D43-E532-4D2E-AE1D-268F622206FC}"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18822680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F5B9636-702B-4FB0-9ABC-D4AC16D5A34C}" type="datetimeFigureOut">
              <a:rPr lang="fr-FR" smtClean="0">
                <a:solidFill>
                  <a:prstClr val="black">
                    <a:tint val="75000"/>
                  </a:prstClr>
                </a:solidFill>
              </a:rPr>
              <a:pPr/>
              <a:t>14/03/2014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6F2F2E6F-58C9-4181-8280-E58FC46F125D}"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3672875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F5B9636-702B-4FB0-9ABC-D4AC16D5A34C}" type="datetimeFigureOut">
              <a:rPr lang="fr-FR" smtClean="0">
                <a:solidFill>
                  <a:prstClr val="black">
                    <a:tint val="75000"/>
                  </a:prstClr>
                </a:solidFill>
              </a:rPr>
              <a:pPr/>
              <a:t>14/03/2014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6F2F2E6F-58C9-4181-8280-E58FC46F125D}"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17399921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F5B9636-702B-4FB0-9ABC-D4AC16D5A34C}" type="datetimeFigureOut">
              <a:rPr lang="fr-FR" smtClean="0">
                <a:solidFill>
                  <a:prstClr val="black">
                    <a:tint val="75000"/>
                  </a:prstClr>
                </a:solidFill>
              </a:rPr>
              <a:pPr/>
              <a:t>14/03/2014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6F2F2E6F-58C9-4181-8280-E58FC46F125D}"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3540398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F5B9636-702B-4FB0-9ABC-D4AC16D5A34C}" type="datetimeFigureOut">
              <a:rPr lang="fr-FR" smtClean="0">
                <a:solidFill>
                  <a:prstClr val="black">
                    <a:tint val="75000"/>
                  </a:prstClr>
                </a:solidFill>
              </a:rPr>
              <a:pPr/>
              <a:t>14/03/2014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6F2F2E6F-58C9-4181-8280-E58FC46F125D}"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2912506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F5B9636-702B-4FB0-9ABC-D4AC16D5A34C}" type="datetimeFigureOut">
              <a:rPr lang="fr-FR" smtClean="0">
                <a:solidFill>
                  <a:prstClr val="black">
                    <a:tint val="75000"/>
                  </a:prstClr>
                </a:solidFill>
              </a:rPr>
              <a:pPr/>
              <a:t>14/03/2014</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6F2F2E6F-58C9-4181-8280-E58FC46F125D}"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2884414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F5B9636-702B-4FB0-9ABC-D4AC16D5A34C}" type="datetimeFigureOut">
              <a:rPr lang="fr-FR" smtClean="0">
                <a:solidFill>
                  <a:prstClr val="black">
                    <a:tint val="75000"/>
                  </a:prstClr>
                </a:solidFill>
              </a:rPr>
              <a:pPr/>
              <a:t>14/03/2014</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6F2F2E6F-58C9-4181-8280-E58FC46F125D}"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1787020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F5B9636-702B-4FB0-9ABC-D4AC16D5A34C}" type="datetimeFigureOut">
              <a:rPr lang="fr-FR" smtClean="0">
                <a:solidFill>
                  <a:prstClr val="black">
                    <a:tint val="75000"/>
                  </a:prstClr>
                </a:solidFill>
              </a:rPr>
              <a:pPr/>
              <a:t>14/03/2014</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6F2F2E6F-58C9-4181-8280-E58FC46F125D}"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15872644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F5B9636-702B-4FB0-9ABC-D4AC16D5A34C}" type="datetimeFigureOut">
              <a:rPr lang="fr-FR" smtClean="0">
                <a:solidFill>
                  <a:prstClr val="black">
                    <a:tint val="75000"/>
                  </a:prstClr>
                </a:solidFill>
              </a:rPr>
              <a:pPr/>
              <a:t>14/03/2014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6F2F2E6F-58C9-4181-8280-E58FC46F125D}"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622337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44734E-DBB0-491B-A46C-0FE6455EEAAF}" type="datetimeFigureOut">
              <a:rPr lang="fr-FR" smtClean="0">
                <a:solidFill>
                  <a:prstClr val="black">
                    <a:tint val="75000"/>
                  </a:prstClr>
                </a:solidFill>
              </a:rPr>
              <a:pPr/>
              <a:t>14/03/2014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AD119D43-E532-4D2E-AE1D-268F622206FC}"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41381478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F5B9636-702B-4FB0-9ABC-D4AC16D5A34C}" type="datetimeFigureOut">
              <a:rPr lang="fr-FR" smtClean="0">
                <a:solidFill>
                  <a:prstClr val="black">
                    <a:tint val="75000"/>
                  </a:prstClr>
                </a:solidFill>
              </a:rPr>
              <a:pPr/>
              <a:t>14/03/2014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6F2F2E6F-58C9-4181-8280-E58FC46F125D}"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702899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F5B9636-702B-4FB0-9ABC-D4AC16D5A34C}" type="datetimeFigureOut">
              <a:rPr lang="fr-FR" smtClean="0">
                <a:solidFill>
                  <a:prstClr val="black">
                    <a:tint val="75000"/>
                  </a:prstClr>
                </a:solidFill>
              </a:rPr>
              <a:pPr/>
              <a:t>14/03/2014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6F2F2E6F-58C9-4181-8280-E58FC46F125D}"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19170309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F5B9636-702B-4FB0-9ABC-D4AC16D5A34C}" type="datetimeFigureOut">
              <a:rPr lang="fr-FR" smtClean="0">
                <a:solidFill>
                  <a:prstClr val="black">
                    <a:tint val="75000"/>
                  </a:prstClr>
                </a:solidFill>
              </a:rPr>
              <a:pPr/>
              <a:t>14/03/2014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6F2F2E6F-58C9-4181-8280-E58FC46F125D}"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1281595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32" indent="0">
              <a:buNone/>
              <a:defRPr sz="1800">
                <a:solidFill>
                  <a:schemeClr val="tx1">
                    <a:tint val="75000"/>
                  </a:schemeClr>
                </a:solidFill>
              </a:defRPr>
            </a:lvl2pPr>
            <a:lvl3pPr marL="914265" indent="0">
              <a:buNone/>
              <a:defRPr sz="1600">
                <a:solidFill>
                  <a:schemeClr val="tx1">
                    <a:tint val="75000"/>
                  </a:schemeClr>
                </a:solidFill>
              </a:defRPr>
            </a:lvl3pPr>
            <a:lvl4pPr marL="1371396" indent="0">
              <a:buNone/>
              <a:defRPr sz="1400">
                <a:solidFill>
                  <a:schemeClr val="tx1">
                    <a:tint val="75000"/>
                  </a:schemeClr>
                </a:solidFill>
              </a:defRPr>
            </a:lvl4pPr>
            <a:lvl5pPr marL="1828530" indent="0">
              <a:buNone/>
              <a:defRPr sz="1400">
                <a:solidFill>
                  <a:schemeClr val="tx1">
                    <a:tint val="75000"/>
                  </a:schemeClr>
                </a:solidFill>
              </a:defRPr>
            </a:lvl5pPr>
            <a:lvl6pPr marL="2285659" indent="0">
              <a:buNone/>
              <a:defRPr sz="1400">
                <a:solidFill>
                  <a:schemeClr val="tx1">
                    <a:tint val="75000"/>
                  </a:schemeClr>
                </a:solidFill>
              </a:defRPr>
            </a:lvl6pPr>
            <a:lvl7pPr marL="2742792" indent="0">
              <a:buNone/>
              <a:defRPr sz="1400">
                <a:solidFill>
                  <a:schemeClr val="tx1">
                    <a:tint val="75000"/>
                  </a:schemeClr>
                </a:solidFill>
              </a:defRPr>
            </a:lvl7pPr>
            <a:lvl8pPr marL="3199924" indent="0">
              <a:buNone/>
              <a:defRPr sz="1400">
                <a:solidFill>
                  <a:schemeClr val="tx1">
                    <a:tint val="75000"/>
                  </a:schemeClr>
                </a:solidFill>
              </a:defRPr>
            </a:lvl8pPr>
            <a:lvl9pPr marL="3657055"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44734E-DBB0-491B-A46C-0FE6455EEAAF}" type="datetimeFigureOut">
              <a:rPr lang="fr-FR" smtClean="0">
                <a:solidFill>
                  <a:prstClr val="black">
                    <a:tint val="75000"/>
                  </a:prstClr>
                </a:solidFill>
              </a:rPr>
              <a:pPr/>
              <a:t>14/03/2014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AD119D43-E532-4D2E-AE1D-268F622206FC}"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1665799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A44734E-DBB0-491B-A46C-0FE6455EEAAF}" type="datetimeFigureOut">
              <a:rPr lang="fr-FR" smtClean="0">
                <a:solidFill>
                  <a:prstClr val="black">
                    <a:tint val="75000"/>
                  </a:prstClr>
                </a:solidFill>
              </a:rPr>
              <a:pPr/>
              <a:t>14/03/2014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AD119D43-E532-4D2E-AE1D-268F622206FC}"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2506479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32" indent="0">
              <a:buNone/>
              <a:defRPr sz="2000" b="1"/>
            </a:lvl2pPr>
            <a:lvl3pPr marL="914265" indent="0">
              <a:buNone/>
              <a:defRPr sz="1800" b="1"/>
            </a:lvl3pPr>
            <a:lvl4pPr marL="1371396" indent="0">
              <a:buNone/>
              <a:defRPr sz="1600" b="1"/>
            </a:lvl4pPr>
            <a:lvl5pPr marL="1828530" indent="0">
              <a:buNone/>
              <a:defRPr sz="1600" b="1"/>
            </a:lvl5pPr>
            <a:lvl6pPr marL="2285659" indent="0">
              <a:buNone/>
              <a:defRPr sz="1600" b="1"/>
            </a:lvl6pPr>
            <a:lvl7pPr marL="2742792" indent="0">
              <a:buNone/>
              <a:defRPr sz="1600" b="1"/>
            </a:lvl7pPr>
            <a:lvl8pPr marL="3199924" indent="0">
              <a:buNone/>
              <a:defRPr sz="1600" b="1"/>
            </a:lvl8pPr>
            <a:lvl9pPr marL="3657055"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8" y="1535113"/>
            <a:ext cx="4041775" cy="639762"/>
          </a:xfrm>
        </p:spPr>
        <p:txBody>
          <a:bodyPr anchor="b"/>
          <a:lstStyle>
            <a:lvl1pPr marL="0" indent="0">
              <a:buNone/>
              <a:defRPr sz="2400" b="1"/>
            </a:lvl1pPr>
            <a:lvl2pPr marL="457132" indent="0">
              <a:buNone/>
              <a:defRPr sz="2000" b="1"/>
            </a:lvl2pPr>
            <a:lvl3pPr marL="914265" indent="0">
              <a:buNone/>
              <a:defRPr sz="1800" b="1"/>
            </a:lvl3pPr>
            <a:lvl4pPr marL="1371396" indent="0">
              <a:buNone/>
              <a:defRPr sz="1600" b="1"/>
            </a:lvl4pPr>
            <a:lvl5pPr marL="1828530" indent="0">
              <a:buNone/>
              <a:defRPr sz="1600" b="1"/>
            </a:lvl5pPr>
            <a:lvl6pPr marL="2285659" indent="0">
              <a:buNone/>
              <a:defRPr sz="1600" b="1"/>
            </a:lvl6pPr>
            <a:lvl7pPr marL="2742792" indent="0">
              <a:buNone/>
              <a:defRPr sz="1600" b="1"/>
            </a:lvl7pPr>
            <a:lvl8pPr marL="3199924" indent="0">
              <a:buNone/>
              <a:defRPr sz="1600" b="1"/>
            </a:lvl8pPr>
            <a:lvl9pPr marL="3657055"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A44734E-DBB0-491B-A46C-0FE6455EEAAF}" type="datetimeFigureOut">
              <a:rPr lang="fr-FR" smtClean="0">
                <a:solidFill>
                  <a:prstClr val="black">
                    <a:tint val="75000"/>
                  </a:prstClr>
                </a:solidFill>
              </a:rPr>
              <a:pPr/>
              <a:t>14/03/2014</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AD119D43-E532-4D2E-AE1D-268F622206FC}"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53175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A44734E-DBB0-491B-A46C-0FE6455EEAAF}" type="datetimeFigureOut">
              <a:rPr lang="fr-FR" smtClean="0">
                <a:solidFill>
                  <a:prstClr val="black">
                    <a:tint val="75000"/>
                  </a:prstClr>
                </a:solidFill>
              </a:rPr>
              <a:pPr/>
              <a:t>14/03/2014</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AD119D43-E532-4D2E-AE1D-268F622206FC}"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1065219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44734E-DBB0-491B-A46C-0FE6455EEAAF}" type="datetimeFigureOut">
              <a:rPr lang="fr-FR" smtClean="0">
                <a:solidFill>
                  <a:prstClr val="black">
                    <a:tint val="75000"/>
                  </a:prstClr>
                </a:solidFill>
              </a:rPr>
              <a:pPr/>
              <a:t>14/03/2014</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AD119D43-E532-4D2E-AE1D-268F622206FC}"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2298716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3"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3" y="1435101"/>
            <a:ext cx="3008313" cy="4691063"/>
          </a:xfrm>
        </p:spPr>
        <p:txBody>
          <a:bodyPr/>
          <a:lstStyle>
            <a:lvl1pPr marL="0" indent="0">
              <a:buNone/>
              <a:defRPr sz="1400"/>
            </a:lvl1pPr>
            <a:lvl2pPr marL="457132" indent="0">
              <a:buNone/>
              <a:defRPr sz="1200"/>
            </a:lvl2pPr>
            <a:lvl3pPr marL="914265" indent="0">
              <a:buNone/>
              <a:defRPr sz="1000"/>
            </a:lvl3pPr>
            <a:lvl4pPr marL="1371396" indent="0">
              <a:buNone/>
              <a:defRPr sz="900"/>
            </a:lvl4pPr>
            <a:lvl5pPr marL="1828530" indent="0">
              <a:buNone/>
              <a:defRPr sz="900"/>
            </a:lvl5pPr>
            <a:lvl6pPr marL="2285659" indent="0">
              <a:buNone/>
              <a:defRPr sz="900"/>
            </a:lvl6pPr>
            <a:lvl7pPr marL="2742792" indent="0">
              <a:buNone/>
              <a:defRPr sz="900"/>
            </a:lvl7pPr>
            <a:lvl8pPr marL="3199924" indent="0">
              <a:buNone/>
              <a:defRPr sz="900"/>
            </a:lvl8pPr>
            <a:lvl9pPr marL="3657055"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44734E-DBB0-491B-A46C-0FE6455EEAAF}" type="datetimeFigureOut">
              <a:rPr lang="fr-FR" smtClean="0">
                <a:solidFill>
                  <a:prstClr val="black">
                    <a:tint val="75000"/>
                  </a:prstClr>
                </a:solidFill>
              </a:rPr>
              <a:pPr/>
              <a:t>14/03/2014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AD119D43-E532-4D2E-AE1D-268F622206FC}"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3282847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132" indent="0">
              <a:buNone/>
              <a:defRPr sz="2800"/>
            </a:lvl2pPr>
            <a:lvl3pPr marL="914265" indent="0">
              <a:buNone/>
              <a:defRPr sz="2400"/>
            </a:lvl3pPr>
            <a:lvl4pPr marL="1371396" indent="0">
              <a:buNone/>
              <a:defRPr sz="2000"/>
            </a:lvl4pPr>
            <a:lvl5pPr marL="1828530" indent="0">
              <a:buNone/>
              <a:defRPr sz="2000"/>
            </a:lvl5pPr>
            <a:lvl6pPr marL="2285659" indent="0">
              <a:buNone/>
              <a:defRPr sz="2000"/>
            </a:lvl6pPr>
            <a:lvl7pPr marL="2742792" indent="0">
              <a:buNone/>
              <a:defRPr sz="2000"/>
            </a:lvl7pPr>
            <a:lvl8pPr marL="3199924" indent="0">
              <a:buNone/>
              <a:defRPr sz="2000"/>
            </a:lvl8pPr>
            <a:lvl9pPr marL="3657055"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32" indent="0">
              <a:buNone/>
              <a:defRPr sz="1200"/>
            </a:lvl2pPr>
            <a:lvl3pPr marL="914265" indent="0">
              <a:buNone/>
              <a:defRPr sz="1000"/>
            </a:lvl3pPr>
            <a:lvl4pPr marL="1371396" indent="0">
              <a:buNone/>
              <a:defRPr sz="900"/>
            </a:lvl4pPr>
            <a:lvl5pPr marL="1828530" indent="0">
              <a:buNone/>
              <a:defRPr sz="900"/>
            </a:lvl5pPr>
            <a:lvl6pPr marL="2285659" indent="0">
              <a:buNone/>
              <a:defRPr sz="900"/>
            </a:lvl6pPr>
            <a:lvl7pPr marL="2742792" indent="0">
              <a:buNone/>
              <a:defRPr sz="900"/>
            </a:lvl7pPr>
            <a:lvl8pPr marL="3199924" indent="0">
              <a:buNone/>
              <a:defRPr sz="900"/>
            </a:lvl8pPr>
            <a:lvl9pPr marL="3657055"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44734E-DBB0-491B-A46C-0FE6455EEAAF}" type="datetimeFigureOut">
              <a:rPr lang="fr-FR" smtClean="0">
                <a:solidFill>
                  <a:prstClr val="black">
                    <a:tint val="75000"/>
                  </a:prstClr>
                </a:solidFill>
              </a:rPr>
              <a:pPr/>
              <a:t>14/03/2014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AD119D43-E532-4D2E-AE1D-268F622206FC}"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118616555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27" tIns="45714" rIns="91427" bIns="45714"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27" tIns="45714" rIns="91427" bIns="45714"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1" y="6356350"/>
            <a:ext cx="2133600" cy="365125"/>
          </a:xfrm>
          <a:prstGeom prst="rect">
            <a:avLst/>
          </a:prstGeom>
        </p:spPr>
        <p:txBody>
          <a:bodyPr vert="horz" lIns="91427" tIns="45714" rIns="91427" bIns="45714" rtlCol="0" anchor="ctr"/>
          <a:lstStyle>
            <a:lvl1pPr algn="l">
              <a:defRPr sz="1200">
                <a:solidFill>
                  <a:schemeClr val="tx1">
                    <a:tint val="75000"/>
                  </a:schemeClr>
                </a:solidFill>
              </a:defRPr>
            </a:lvl1pPr>
          </a:lstStyle>
          <a:p>
            <a:fld id="{AA44734E-DBB0-491B-A46C-0FE6455EEAAF}" type="datetimeFigureOut">
              <a:rPr lang="fr-FR" smtClean="0">
                <a:solidFill>
                  <a:prstClr val="black">
                    <a:tint val="75000"/>
                  </a:prstClr>
                </a:solidFill>
              </a:rPr>
              <a:pPr/>
              <a:t>14/03/2014</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27" tIns="45714" rIns="91427" bIns="45714"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27" tIns="45714" rIns="91427" bIns="45714" rtlCol="0" anchor="ctr"/>
          <a:lstStyle>
            <a:lvl1pPr algn="r">
              <a:defRPr sz="1200">
                <a:solidFill>
                  <a:schemeClr val="tx1">
                    <a:tint val="75000"/>
                  </a:schemeClr>
                </a:solidFill>
              </a:defRPr>
            </a:lvl1pPr>
          </a:lstStyle>
          <a:p>
            <a:fld id="{AD119D43-E532-4D2E-AE1D-268F622206FC}"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38782511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265" rtl="0" eaLnBrk="1" latinLnBrk="0" hangingPunct="1">
        <a:spcBef>
          <a:spcPct val="0"/>
        </a:spcBef>
        <a:buNone/>
        <a:defRPr sz="4400" kern="1200">
          <a:solidFill>
            <a:schemeClr val="tx1"/>
          </a:solidFill>
          <a:latin typeface="+mj-lt"/>
          <a:ea typeface="+mj-ea"/>
          <a:cs typeface="+mj-cs"/>
        </a:defRPr>
      </a:lvl1pPr>
    </p:titleStyle>
    <p:bodyStyle>
      <a:lvl1pPr marL="342849" indent="-342849" algn="l" defTabSz="91426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39" indent="-285708" algn="l" defTabSz="91426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29" indent="-228567" algn="l" defTabSz="91426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961"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094"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25"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359"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490"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622"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65" rtl="0" eaLnBrk="1" latinLnBrk="0" hangingPunct="1">
        <a:defRPr sz="1800" kern="1200">
          <a:solidFill>
            <a:schemeClr val="tx1"/>
          </a:solidFill>
          <a:latin typeface="+mn-lt"/>
          <a:ea typeface="+mn-ea"/>
          <a:cs typeface="+mn-cs"/>
        </a:defRPr>
      </a:lvl1pPr>
      <a:lvl2pPr marL="457132" algn="l" defTabSz="914265" rtl="0" eaLnBrk="1" latinLnBrk="0" hangingPunct="1">
        <a:defRPr sz="1800" kern="1200">
          <a:solidFill>
            <a:schemeClr val="tx1"/>
          </a:solidFill>
          <a:latin typeface="+mn-lt"/>
          <a:ea typeface="+mn-ea"/>
          <a:cs typeface="+mn-cs"/>
        </a:defRPr>
      </a:lvl2pPr>
      <a:lvl3pPr marL="914265" algn="l" defTabSz="914265" rtl="0" eaLnBrk="1" latinLnBrk="0" hangingPunct="1">
        <a:defRPr sz="1800" kern="1200">
          <a:solidFill>
            <a:schemeClr val="tx1"/>
          </a:solidFill>
          <a:latin typeface="+mn-lt"/>
          <a:ea typeface="+mn-ea"/>
          <a:cs typeface="+mn-cs"/>
        </a:defRPr>
      </a:lvl3pPr>
      <a:lvl4pPr marL="1371396" algn="l" defTabSz="914265" rtl="0" eaLnBrk="1" latinLnBrk="0" hangingPunct="1">
        <a:defRPr sz="1800" kern="1200">
          <a:solidFill>
            <a:schemeClr val="tx1"/>
          </a:solidFill>
          <a:latin typeface="+mn-lt"/>
          <a:ea typeface="+mn-ea"/>
          <a:cs typeface="+mn-cs"/>
        </a:defRPr>
      </a:lvl4pPr>
      <a:lvl5pPr marL="1828530" algn="l" defTabSz="914265" rtl="0" eaLnBrk="1" latinLnBrk="0" hangingPunct="1">
        <a:defRPr sz="1800" kern="1200">
          <a:solidFill>
            <a:schemeClr val="tx1"/>
          </a:solidFill>
          <a:latin typeface="+mn-lt"/>
          <a:ea typeface="+mn-ea"/>
          <a:cs typeface="+mn-cs"/>
        </a:defRPr>
      </a:lvl5pPr>
      <a:lvl6pPr marL="2285659" algn="l" defTabSz="914265" rtl="0" eaLnBrk="1" latinLnBrk="0" hangingPunct="1">
        <a:defRPr sz="1800" kern="1200">
          <a:solidFill>
            <a:schemeClr val="tx1"/>
          </a:solidFill>
          <a:latin typeface="+mn-lt"/>
          <a:ea typeface="+mn-ea"/>
          <a:cs typeface="+mn-cs"/>
        </a:defRPr>
      </a:lvl6pPr>
      <a:lvl7pPr marL="2742792" algn="l" defTabSz="914265" rtl="0" eaLnBrk="1" latinLnBrk="0" hangingPunct="1">
        <a:defRPr sz="1800" kern="1200">
          <a:solidFill>
            <a:schemeClr val="tx1"/>
          </a:solidFill>
          <a:latin typeface="+mn-lt"/>
          <a:ea typeface="+mn-ea"/>
          <a:cs typeface="+mn-cs"/>
        </a:defRPr>
      </a:lvl7pPr>
      <a:lvl8pPr marL="3199924" algn="l" defTabSz="914265" rtl="0" eaLnBrk="1" latinLnBrk="0" hangingPunct="1">
        <a:defRPr sz="1800" kern="1200">
          <a:solidFill>
            <a:schemeClr val="tx1"/>
          </a:solidFill>
          <a:latin typeface="+mn-lt"/>
          <a:ea typeface="+mn-ea"/>
          <a:cs typeface="+mn-cs"/>
        </a:defRPr>
      </a:lvl8pPr>
      <a:lvl9pPr marL="3657055" algn="l" defTabSz="91426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DF5B9636-702B-4FB0-9ABC-D4AC16D5A34C}" type="datetimeFigureOut">
              <a:rPr lang="fr-FR" smtClean="0">
                <a:solidFill>
                  <a:prstClr val="black">
                    <a:tint val="75000"/>
                  </a:prstClr>
                </a:solidFill>
              </a:rPr>
              <a:pPr defTabSz="914400"/>
              <a:t>14/03/2014</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6F2F2E6F-58C9-4181-8280-E58FC46F125D}" type="slidenum">
              <a:rPr lang="fr-FR" smtClean="0">
                <a:solidFill>
                  <a:prstClr val="black">
                    <a:tint val="75000"/>
                  </a:prstClr>
                </a:solidFill>
              </a:rPr>
              <a:pPr defTabSz="914400"/>
              <a:t>‹#›</a:t>
            </a:fld>
            <a:endParaRPr lang="fr-FR">
              <a:solidFill>
                <a:prstClr val="black">
                  <a:tint val="75000"/>
                </a:prstClr>
              </a:solidFill>
            </a:endParaRPr>
          </a:p>
        </p:txBody>
      </p:sp>
    </p:spTree>
    <p:extLst>
      <p:ext uri="{BB962C8B-B14F-4D97-AF65-F5344CB8AC3E}">
        <p14:creationId xmlns:p14="http://schemas.microsoft.com/office/powerpoint/2010/main" val="127248668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5" Type="http://schemas.openxmlformats.org/officeDocument/2006/relationships/image" Target="../media/image5.jpeg"/><Relationship Id="rId6" Type="http://schemas.openxmlformats.org/officeDocument/2006/relationships/image" Target="../media/image6.jpeg"/><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5"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Image 3" descr="logo Université Poitiers 201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4938" y="222251"/>
            <a:ext cx="2365375"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Image 10" descr="logo Fac Médecine Poitier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07339" y="333375"/>
            <a:ext cx="9906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010026" y="836614"/>
            <a:ext cx="5241925" cy="839054"/>
          </a:xfrm>
          <a:prstGeom prst="rect">
            <a:avLst/>
          </a:prstGeom>
        </p:spPr>
        <p:txBody>
          <a:bodyPr lIns="91427" tIns="45714" rIns="91427" bIns="45714">
            <a:spAutoFit/>
          </a:bodyPr>
          <a:lstStyle/>
          <a:p>
            <a:pPr>
              <a:defRPr/>
            </a:pPr>
            <a:r>
              <a:rPr lang="fr-FR" sz="2000" b="1" dirty="0">
                <a:solidFill>
                  <a:srgbClr val="EEECE1">
                    <a:lumMod val="50000"/>
                  </a:srgbClr>
                </a:solidFill>
                <a:latin typeface="Times New Roman" pitchFamily="18" charset="0"/>
                <a:cs typeface="Times New Roman" pitchFamily="18" charset="0"/>
              </a:rPr>
              <a:t>Faculté de Médecine </a:t>
            </a:r>
            <a:r>
              <a:rPr lang="fr-FR" sz="1600" b="1" dirty="0">
                <a:solidFill>
                  <a:srgbClr val="EEECE1">
                    <a:lumMod val="50000"/>
                  </a:srgbClr>
                </a:solidFill>
                <a:latin typeface="Times New Roman" pitchFamily="18" charset="0"/>
                <a:cs typeface="Times New Roman" pitchFamily="18" charset="0"/>
              </a:rPr>
              <a:t>&amp;</a:t>
            </a:r>
            <a:r>
              <a:rPr lang="fr-FR" sz="2000" b="1" dirty="0">
                <a:solidFill>
                  <a:srgbClr val="EEECE1">
                    <a:lumMod val="50000"/>
                  </a:srgbClr>
                </a:solidFill>
                <a:latin typeface="Times New Roman" pitchFamily="18" charset="0"/>
                <a:cs typeface="Times New Roman" pitchFamily="18" charset="0"/>
              </a:rPr>
              <a:t> Pharmacie</a:t>
            </a:r>
          </a:p>
          <a:p>
            <a:pPr>
              <a:defRPr/>
            </a:pPr>
            <a:endParaRPr lang="fr-FR" sz="1000" b="1" dirty="0">
              <a:solidFill>
                <a:srgbClr val="EEECE1">
                  <a:lumMod val="25000"/>
                </a:srgbClr>
              </a:solidFill>
              <a:latin typeface="Times New Roman" pitchFamily="18" charset="0"/>
              <a:cs typeface="Times New Roman" pitchFamily="18" charset="0"/>
            </a:endParaRPr>
          </a:p>
          <a:p>
            <a:pPr>
              <a:defRPr/>
            </a:pPr>
            <a:r>
              <a:rPr lang="fr-FR" sz="1900" b="1">
                <a:solidFill>
                  <a:srgbClr val="EEECE1">
                    <a:lumMod val="25000"/>
                  </a:srgbClr>
                </a:solidFill>
                <a:latin typeface="Times New Roman" pitchFamily="18" charset="0"/>
                <a:cs typeface="Times New Roman" pitchFamily="18" charset="0"/>
              </a:rPr>
              <a:t>Département de  </a:t>
            </a:r>
            <a:r>
              <a:rPr lang="fr-FR" sz="1900" b="1" dirty="0">
                <a:solidFill>
                  <a:srgbClr val="EEECE1">
                    <a:lumMod val="25000"/>
                  </a:srgbClr>
                </a:solidFill>
                <a:latin typeface="Times New Roman" pitchFamily="18" charset="0"/>
                <a:cs typeface="Times New Roman" pitchFamily="18" charset="0"/>
              </a:rPr>
              <a:t>Médecine Générale</a:t>
            </a:r>
          </a:p>
        </p:txBody>
      </p:sp>
      <p:sp>
        <p:nvSpPr>
          <p:cNvPr id="2" name="Sous-titre 4"/>
          <p:cNvSpPr>
            <a:spLocks noGrp="1"/>
          </p:cNvSpPr>
          <p:nvPr>
            <p:ph type="subTitle" idx="1"/>
          </p:nvPr>
        </p:nvSpPr>
        <p:spPr>
          <a:xfrm>
            <a:off x="1071563" y="3138488"/>
            <a:ext cx="7072312" cy="2018704"/>
          </a:xfrm>
          <a:solidFill>
            <a:schemeClr val="bg2">
              <a:lumMod val="90000"/>
            </a:schemeClr>
          </a:solidFill>
        </p:spPr>
        <p:txBody>
          <a:bodyPr>
            <a:normAutofit fontScale="25000" lnSpcReduction="20000"/>
          </a:bodyPr>
          <a:lstStyle/>
          <a:p>
            <a:pPr eaLnBrk="1" hangingPunct="1">
              <a:defRPr/>
            </a:pPr>
            <a:r>
              <a:rPr lang="fr-FR" sz="14400" b="1" dirty="0">
                <a:solidFill>
                  <a:schemeClr val="tx1"/>
                </a:solidFill>
              </a:rPr>
              <a:t>GEAPI 1 </a:t>
            </a:r>
            <a:endParaRPr lang="fr-FR" sz="14400" b="1" dirty="0" smtClean="0">
              <a:solidFill>
                <a:schemeClr val="tx1"/>
              </a:solidFill>
            </a:endParaRPr>
          </a:p>
          <a:p>
            <a:pPr eaLnBrk="1" hangingPunct="1">
              <a:defRPr/>
            </a:pPr>
            <a:r>
              <a:rPr lang="fr-FR" sz="14400" b="1" dirty="0" smtClean="0">
                <a:solidFill>
                  <a:schemeClr val="tx1"/>
                </a:solidFill>
              </a:rPr>
              <a:t>Critères et moyens pour différencier les urgences vraies des urgences ressenties</a:t>
            </a:r>
            <a:endParaRPr lang="fr-FR" sz="3600" b="1" dirty="0">
              <a:solidFill>
                <a:schemeClr val="tx1"/>
              </a:solidFill>
            </a:endParaRPr>
          </a:p>
          <a:p>
            <a:pPr eaLnBrk="1" hangingPunct="1">
              <a:defRPr/>
            </a:pPr>
            <a:endParaRPr lang="fr-FR" sz="1200" b="1" dirty="0">
              <a:solidFill>
                <a:schemeClr val="tx1"/>
              </a:solidFill>
            </a:endParaRPr>
          </a:p>
          <a:p>
            <a:pPr eaLnBrk="1" hangingPunct="1">
              <a:defRPr/>
            </a:pPr>
            <a:endParaRPr lang="fr-FR" sz="1200" b="1" dirty="0">
              <a:solidFill>
                <a:schemeClr val="tx1"/>
              </a:solidFill>
            </a:endParaRPr>
          </a:p>
          <a:p>
            <a:pPr eaLnBrk="1" hangingPunct="1">
              <a:defRPr/>
            </a:pPr>
            <a:r>
              <a:rPr lang="fr-FR" sz="4800" dirty="0">
                <a:solidFill>
                  <a:schemeClr val="tx1"/>
                </a:solidFill>
              </a:rPr>
              <a:t> </a:t>
            </a:r>
          </a:p>
        </p:txBody>
      </p:sp>
      <p:cxnSp>
        <p:nvCxnSpPr>
          <p:cNvPr id="9" name="Connecteur droit 8"/>
          <p:cNvCxnSpPr/>
          <p:nvPr/>
        </p:nvCxnSpPr>
        <p:spPr>
          <a:xfrm>
            <a:off x="2489203" y="1263650"/>
            <a:ext cx="5319713" cy="1588"/>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683568" y="5517232"/>
            <a:ext cx="7315200" cy="655079"/>
          </a:xfrm>
          <a:prstGeom prst="rect">
            <a:avLst/>
          </a:prstGeom>
          <a:noFill/>
        </p:spPr>
        <p:txBody>
          <a:bodyPr lIns="91427" tIns="45714" rIns="91427" bIns="45714">
            <a:spAutoFit/>
          </a:bodyPr>
          <a:lstStyle/>
          <a:p>
            <a:pPr>
              <a:defRPr/>
            </a:pPr>
            <a:r>
              <a:rPr lang="fr-FR" dirty="0">
                <a:solidFill>
                  <a:prstClr val="black"/>
                </a:solidFill>
                <a:cs typeface="Courier New" pitchFamily="49" charset="0"/>
              </a:rPr>
              <a:t>Dr </a:t>
            </a:r>
            <a:r>
              <a:rPr lang="fr-FR" dirty="0" smtClean="0">
                <a:solidFill>
                  <a:prstClr val="black"/>
                </a:solidFill>
                <a:cs typeface="Courier New" pitchFamily="49" charset="0"/>
              </a:rPr>
              <a:t>Marie-Thérèse Hebert</a:t>
            </a:r>
          </a:p>
          <a:p>
            <a:pPr>
              <a:defRPr/>
            </a:pPr>
            <a:r>
              <a:rPr lang="fr-FR" dirty="0" smtClean="0">
                <a:solidFill>
                  <a:prstClr val="black"/>
                </a:solidFill>
                <a:cs typeface="Courier New" pitchFamily="49" charset="0"/>
              </a:rPr>
              <a:t>Dr Yann Brabant</a:t>
            </a:r>
            <a:endParaRPr lang="fr-FR" dirty="0">
              <a:solidFill>
                <a:prstClr val="black"/>
              </a:solidFill>
              <a:cs typeface="Courier New" pitchFamily="49" charset="0"/>
            </a:endParaRPr>
          </a:p>
        </p:txBody>
      </p:sp>
    </p:spTree>
    <p:extLst>
      <p:ext uri="{BB962C8B-B14F-4D97-AF65-F5344CB8AC3E}">
        <p14:creationId xmlns:p14="http://schemas.microsoft.com/office/powerpoint/2010/main" val="166977895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altLang="fr-FR" sz="4000" dirty="0"/>
              <a:t>Les </a:t>
            </a:r>
            <a:r>
              <a:rPr lang="fr-FR" altLang="fr-FR" sz="4000" dirty="0" smtClean="0"/>
              <a:t>moyens (2)</a:t>
            </a:r>
            <a:br>
              <a:rPr lang="fr-FR" altLang="fr-FR" sz="4000" dirty="0" smtClean="0"/>
            </a:br>
            <a:r>
              <a:rPr lang="fr-FR" sz="2000" i="1" dirty="0"/>
              <a:t>pour distinguer les urgences vraies/urgences ressenties</a:t>
            </a:r>
            <a:endParaRPr lang="fr-FR" sz="2000" dirty="0"/>
          </a:p>
        </p:txBody>
      </p:sp>
      <p:sp>
        <p:nvSpPr>
          <p:cNvPr id="4" name="Sous-titre 4"/>
          <p:cNvSpPr txBox="1">
            <a:spLocks noGrp="1"/>
          </p:cNvSpPr>
          <p:nvPr>
            <p:ph idx="1"/>
          </p:nvPr>
        </p:nvSpPr>
        <p:spPr>
          <a:xfrm>
            <a:off x="457200" y="1600200"/>
            <a:ext cx="8579296" cy="4925144"/>
          </a:xfrm>
          <a:prstGeom prst="rect">
            <a:avLst/>
          </a:prstGeom>
          <a:solidFill>
            <a:schemeClr val="bg2">
              <a:lumMod val="90000"/>
            </a:schemeClr>
          </a:solidFill>
        </p:spPr>
        <p:txBody>
          <a:bodyPr vert="horz" lIns="91427" tIns="45714" rIns="91427" bIns="45714" rtlCol="0">
            <a:normAutofit fontScale="62500" lnSpcReduction="20000"/>
          </a:bodyPr>
          <a:lstStyle>
            <a:lvl1pPr marL="342849" indent="-342849" algn="l" defTabSz="91426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39" indent="-285708" algn="l" defTabSz="91426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29" indent="-228567" algn="l" defTabSz="91426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961"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094"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25"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359"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490"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622"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fr-FR" sz="4300" i="1" dirty="0" smtClean="0"/>
              <a:t>D’abord au téléphone…</a:t>
            </a:r>
          </a:p>
          <a:p>
            <a:pPr>
              <a:defRPr/>
            </a:pPr>
            <a:r>
              <a:rPr lang="fr-FR" sz="4300" dirty="0" smtClean="0"/>
              <a:t>Secrétaire formée</a:t>
            </a:r>
          </a:p>
          <a:p>
            <a:pPr>
              <a:defRPr/>
            </a:pPr>
            <a:r>
              <a:rPr lang="fr-FR" sz="4300" dirty="0" smtClean="0"/>
              <a:t>Connaissance du patient</a:t>
            </a:r>
          </a:p>
          <a:p>
            <a:pPr>
              <a:defRPr/>
            </a:pPr>
            <a:r>
              <a:rPr lang="fr-FR" sz="4300" dirty="0" smtClean="0"/>
              <a:t>Ton de la voix</a:t>
            </a:r>
          </a:p>
          <a:p>
            <a:pPr>
              <a:defRPr/>
            </a:pPr>
            <a:r>
              <a:rPr lang="fr-FR" sz="4300" dirty="0" smtClean="0"/>
              <a:t>Questions posées</a:t>
            </a:r>
          </a:p>
          <a:p>
            <a:pPr marL="0" indent="0">
              <a:buNone/>
              <a:defRPr/>
            </a:pPr>
            <a:endParaRPr lang="fr-FR" sz="4300" dirty="0" smtClean="0"/>
          </a:p>
          <a:p>
            <a:pPr marL="0" indent="0">
              <a:buNone/>
              <a:defRPr/>
            </a:pPr>
            <a:r>
              <a:rPr lang="fr-FR" sz="4300" i="1" dirty="0" smtClean="0"/>
              <a:t>En consultation non programmée, ou en visite (+/- différée)</a:t>
            </a:r>
          </a:p>
          <a:p>
            <a:r>
              <a:rPr lang="fr-FR" sz="4300" dirty="0" smtClean="0"/>
              <a:t>Bilan </a:t>
            </a:r>
            <a:r>
              <a:rPr lang="fr-FR" sz="4300" dirty="0"/>
              <a:t>des fonctions vitales (&lt;20s.)</a:t>
            </a:r>
          </a:p>
          <a:p>
            <a:pPr lvl="1"/>
            <a:r>
              <a:rPr lang="fr-FR" sz="4300" dirty="0"/>
              <a:t> conscience</a:t>
            </a:r>
          </a:p>
          <a:p>
            <a:pPr lvl="1"/>
            <a:r>
              <a:rPr lang="fr-FR" sz="4300" dirty="0"/>
              <a:t> ventilation</a:t>
            </a:r>
          </a:p>
          <a:p>
            <a:pPr lvl="1"/>
            <a:r>
              <a:rPr lang="fr-FR" sz="4300" dirty="0" smtClean="0"/>
              <a:t> pouls carotidien</a:t>
            </a:r>
            <a:endParaRPr lang="fr-FR" sz="4300" dirty="0"/>
          </a:p>
        </p:txBody>
      </p:sp>
    </p:spTree>
    <p:extLst>
      <p:ext uri="{BB962C8B-B14F-4D97-AF65-F5344CB8AC3E}">
        <p14:creationId xmlns:p14="http://schemas.microsoft.com/office/powerpoint/2010/main" val="360097788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altLang="fr-FR" sz="4000" dirty="0"/>
              <a:t>Les </a:t>
            </a:r>
            <a:r>
              <a:rPr lang="fr-FR" altLang="fr-FR" sz="4000" dirty="0" smtClean="0"/>
              <a:t>moyens (3)</a:t>
            </a:r>
            <a:br>
              <a:rPr lang="fr-FR" altLang="fr-FR" sz="4000" dirty="0" smtClean="0"/>
            </a:br>
            <a:r>
              <a:rPr lang="fr-FR" sz="2400" i="1" dirty="0"/>
              <a:t>pour distinguer les urgences vraies/urgences ressenties</a:t>
            </a:r>
            <a:endParaRPr lang="fr-FR" sz="4000" dirty="0"/>
          </a:p>
        </p:txBody>
      </p:sp>
      <p:sp>
        <p:nvSpPr>
          <p:cNvPr id="4" name="Sous-titre 4"/>
          <p:cNvSpPr txBox="1">
            <a:spLocks noGrp="1"/>
          </p:cNvSpPr>
          <p:nvPr>
            <p:ph idx="1"/>
          </p:nvPr>
        </p:nvSpPr>
        <p:spPr>
          <a:xfrm>
            <a:off x="251520" y="1700808"/>
            <a:ext cx="8686800" cy="4525963"/>
          </a:xfrm>
          <a:prstGeom prst="rect">
            <a:avLst/>
          </a:prstGeom>
          <a:solidFill>
            <a:schemeClr val="bg2">
              <a:lumMod val="90000"/>
            </a:schemeClr>
          </a:solidFill>
        </p:spPr>
        <p:txBody>
          <a:bodyPr vert="horz" lIns="91427" tIns="45714" rIns="91427" bIns="45714" rtlCol="0">
            <a:normAutofit fontScale="62500" lnSpcReduction="20000"/>
          </a:bodyPr>
          <a:lstStyle>
            <a:lvl1pPr marL="342849" indent="-342849" algn="l" defTabSz="91426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39" indent="-285708" algn="l" defTabSz="91426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29" indent="-228567" algn="l" defTabSz="91426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961"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094"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25"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359"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490"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622"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endParaRPr lang="fr-FR" sz="4300" dirty="0" smtClean="0"/>
          </a:p>
          <a:p>
            <a:pPr>
              <a:defRPr/>
            </a:pPr>
            <a:r>
              <a:rPr lang="fr-FR" sz="4300" dirty="0" smtClean="0"/>
              <a:t>Examen clinique </a:t>
            </a:r>
            <a:r>
              <a:rPr lang="fr-FR" dirty="0" smtClean="0"/>
              <a:t>(signes de lutte, cyanose, poids, etc.)</a:t>
            </a:r>
          </a:p>
          <a:p>
            <a:pPr>
              <a:defRPr/>
            </a:pPr>
            <a:r>
              <a:rPr lang="fr-FR" sz="4300" dirty="0" smtClean="0"/>
              <a:t>Matériel de diagnostic </a:t>
            </a:r>
            <a:r>
              <a:rPr lang="fr-FR" dirty="0" smtClean="0"/>
              <a:t>(thermomètre, lecteur glycémie, BU, DEP, ECG)</a:t>
            </a:r>
            <a:endParaRPr lang="fr-FR" sz="4500" dirty="0" smtClean="0"/>
          </a:p>
          <a:p>
            <a:pPr>
              <a:defRPr/>
            </a:pPr>
            <a:r>
              <a:rPr lang="fr-FR" sz="4300" dirty="0" smtClean="0"/>
              <a:t>Rassurer le patient</a:t>
            </a:r>
          </a:p>
          <a:p>
            <a:pPr>
              <a:defRPr/>
            </a:pPr>
            <a:r>
              <a:rPr lang="fr-FR" sz="4300" dirty="0" smtClean="0"/>
              <a:t>Soulager le patient</a:t>
            </a:r>
          </a:p>
          <a:p>
            <a:pPr>
              <a:defRPr/>
            </a:pPr>
            <a:r>
              <a:rPr lang="fr-FR" sz="4300" dirty="0" smtClean="0"/>
              <a:t>Tests thérapeutiques </a:t>
            </a:r>
            <a:r>
              <a:rPr lang="fr-FR" dirty="0" smtClean="0"/>
              <a:t>(</a:t>
            </a:r>
            <a:r>
              <a:rPr lang="fr-FR" dirty="0" err="1" smtClean="0"/>
              <a:t>Natispray</a:t>
            </a:r>
            <a:r>
              <a:rPr lang="fr-FR" dirty="0" smtClean="0"/>
              <a:t>, anxiolytiques)</a:t>
            </a:r>
          </a:p>
          <a:p>
            <a:pPr marL="0" indent="0">
              <a:buNone/>
              <a:defRPr/>
            </a:pPr>
            <a:endParaRPr lang="fr-FR" dirty="0" smtClean="0"/>
          </a:p>
          <a:p>
            <a:pPr>
              <a:defRPr/>
            </a:pPr>
            <a:r>
              <a:rPr lang="fr-FR" sz="4300" dirty="0" smtClean="0"/>
              <a:t>Avis du centre 15</a:t>
            </a:r>
          </a:p>
          <a:p>
            <a:pPr>
              <a:defRPr/>
            </a:pPr>
            <a:r>
              <a:rPr lang="fr-FR" sz="4300" dirty="0" smtClean="0"/>
              <a:t>Biologie ou imagerie en ambulatoire</a:t>
            </a:r>
          </a:p>
          <a:p>
            <a:pPr>
              <a:defRPr/>
            </a:pPr>
            <a:r>
              <a:rPr lang="fr-FR" sz="4300" dirty="0" smtClean="0"/>
              <a:t>Avis spécialisé en semi-urgence</a:t>
            </a:r>
          </a:p>
          <a:p>
            <a:pPr>
              <a:defRPr/>
            </a:pPr>
            <a:r>
              <a:rPr lang="fr-FR" sz="4300" dirty="0" smtClean="0"/>
              <a:t>Adressage aux Urgences</a:t>
            </a:r>
            <a:endParaRPr lang="fr-FR" sz="4300" dirty="0"/>
          </a:p>
        </p:txBody>
      </p:sp>
    </p:spTree>
    <p:extLst>
      <p:ext uri="{BB962C8B-B14F-4D97-AF65-F5344CB8AC3E}">
        <p14:creationId xmlns:p14="http://schemas.microsoft.com/office/powerpoint/2010/main" val="47410487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hangingPunct="1"/>
            <a:r>
              <a:rPr lang="fr-FR" altLang="fr-FR" dirty="0" smtClean="0"/>
              <a:t>Agir pour les urgences vraies</a:t>
            </a:r>
            <a:endParaRPr lang="fr-FR" altLang="fr-FR" u="sng" dirty="0" smtClean="0"/>
          </a:p>
        </p:txBody>
      </p:sp>
      <p:sp>
        <p:nvSpPr>
          <p:cNvPr id="6147" name="Rectangle 3"/>
          <p:cNvSpPr>
            <a:spLocks noGrp="1" noChangeArrowheads="1"/>
          </p:cNvSpPr>
          <p:nvPr>
            <p:ph idx="1"/>
          </p:nvPr>
        </p:nvSpPr>
        <p:spPr>
          <a:xfrm>
            <a:off x="467544" y="1700808"/>
            <a:ext cx="8064896" cy="4608512"/>
          </a:xfrm>
        </p:spPr>
        <p:txBody>
          <a:bodyPr bIns="0">
            <a:normAutofit fontScale="40000" lnSpcReduction="20000"/>
          </a:bodyPr>
          <a:lstStyle/>
          <a:p>
            <a:pPr>
              <a:spcBef>
                <a:spcPts val="0"/>
              </a:spcBef>
              <a:buFont typeface="Wingdings" pitchFamily="2" charset="2"/>
              <a:buChar char="à"/>
            </a:pPr>
            <a:r>
              <a:rPr lang="fr-FR" altLang="fr-FR" sz="4500" dirty="0">
                <a:sym typeface="Wingdings" pitchFamily="2" charset="2"/>
              </a:rPr>
              <a:t>Prévenir le sur-accident (intox au CO</a:t>
            </a:r>
            <a:r>
              <a:rPr lang="fr-FR" altLang="fr-FR" sz="4500" dirty="0" smtClean="0">
                <a:sym typeface="Wingdings" pitchFamily="2" charset="2"/>
              </a:rPr>
              <a:t>…)</a:t>
            </a:r>
          </a:p>
          <a:p>
            <a:pPr marL="0" indent="0">
              <a:spcBef>
                <a:spcPts val="0"/>
              </a:spcBef>
              <a:buNone/>
            </a:pPr>
            <a:endParaRPr lang="fr-FR" altLang="fr-FR" sz="4500" dirty="0">
              <a:sym typeface="Wingdings" pitchFamily="2" charset="2"/>
            </a:endParaRPr>
          </a:p>
          <a:p>
            <a:pPr>
              <a:spcBef>
                <a:spcPts val="0"/>
              </a:spcBef>
              <a:buFont typeface="Wingdings" pitchFamily="2" charset="2"/>
              <a:buChar char="à"/>
            </a:pPr>
            <a:r>
              <a:rPr lang="fr-FR" altLang="fr-FR" sz="4500" dirty="0" smtClean="0">
                <a:sym typeface="Wingdings" pitchFamily="2" charset="2"/>
              </a:rPr>
              <a:t>Alerter les secours</a:t>
            </a:r>
            <a:endParaRPr lang="fr-FR" altLang="fr-FR" sz="4500" dirty="0">
              <a:sym typeface="Wingdings" pitchFamily="2" charset="2"/>
            </a:endParaRPr>
          </a:p>
          <a:p>
            <a:pPr>
              <a:spcBef>
                <a:spcPts val="0"/>
              </a:spcBef>
              <a:buFont typeface="Wingdings" pitchFamily="2" charset="2"/>
              <a:buChar char="à"/>
            </a:pPr>
            <a:endParaRPr lang="fr-FR" altLang="fr-FR" sz="4500" dirty="0" smtClean="0">
              <a:sym typeface="Wingdings" pitchFamily="2" charset="2"/>
            </a:endParaRPr>
          </a:p>
          <a:p>
            <a:pPr>
              <a:spcBef>
                <a:spcPts val="0"/>
              </a:spcBef>
              <a:buFont typeface="Wingdings" pitchFamily="2" charset="2"/>
              <a:buChar char="à"/>
            </a:pPr>
            <a:r>
              <a:rPr lang="fr-FR" altLang="fr-FR" sz="4500" dirty="0" smtClean="0">
                <a:sym typeface="Wingdings" pitchFamily="2" charset="2"/>
              </a:rPr>
              <a:t>Premiers </a:t>
            </a:r>
            <a:r>
              <a:rPr lang="fr-FR" altLang="fr-FR" sz="4500" dirty="0">
                <a:sym typeface="Wingdings" pitchFamily="2" charset="2"/>
              </a:rPr>
              <a:t>gestes de réanimation en cas de détresse des fonctions vitales</a:t>
            </a:r>
          </a:p>
          <a:p>
            <a:pPr>
              <a:spcBef>
                <a:spcPts val="0"/>
              </a:spcBef>
              <a:buFont typeface="Wingdings" pitchFamily="2" charset="2"/>
              <a:buChar char="à"/>
            </a:pPr>
            <a:endParaRPr lang="fr-FR" altLang="fr-FR" sz="4500" dirty="0">
              <a:sym typeface="Wingdings" pitchFamily="2" charset="2"/>
            </a:endParaRPr>
          </a:p>
          <a:p>
            <a:pPr>
              <a:spcBef>
                <a:spcPts val="0"/>
              </a:spcBef>
              <a:buFont typeface="Wingdings" pitchFamily="2" charset="2"/>
              <a:buChar char="à"/>
            </a:pPr>
            <a:r>
              <a:rPr lang="fr-FR" altLang="fr-FR" sz="4500" dirty="0">
                <a:sym typeface="Wingdings" pitchFamily="2" charset="2"/>
              </a:rPr>
              <a:t>ECG, glycémie capillaire ou DEP afin d’émettre des hypothèses diagnostiques</a:t>
            </a:r>
          </a:p>
          <a:p>
            <a:pPr>
              <a:spcBef>
                <a:spcPts val="0"/>
              </a:spcBef>
              <a:buFont typeface="Wingdings" pitchFamily="2" charset="2"/>
              <a:buChar char="à"/>
            </a:pPr>
            <a:endParaRPr lang="fr-FR" altLang="fr-FR" sz="4500" dirty="0">
              <a:sym typeface="Wingdings" pitchFamily="2" charset="2"/>
            </a:endParaRPr>
          </a:p>
          <a:p>
            <a:pPr>
              <a:spcBef>
                <a:spcPts val="0"/>
              </a:spcBef>
              <a:buFont typeface="Wingdings" pitchFamily="2" charset="2"/>
              <a:buChar char="à"/>
            </a:pPr>
            <a:r>
              <a:rPr lang="fr-FR" altLang="fr-FR" sz="4500" dirty="0">
                <a:sym typeface="Wingdings" pitchFamily="2" charset="2"/>
              </a:rPr>
              <a:t>Soulager le patient</a:t>
            </a:r>
          </a:p>
          <a:p>
            <a:pPr>
              <a:spcBef>
                <a:spcPts val="0"/>
              </a:spcBef>
              <a:buFont typeface="Wingdings" pitchFamily="2" charset="2"/>
              <a:buChar char="à"/>
            </a:pPr>
            <a:endParaRPr lang="fr-FR" altLang="fr-FR" sz="4500" dirty="0">
              <a:sym typeface="Wingdings" pitchFamily="2" charset="2"/>
            </a:endParaRPr>
          </a:p>
          <a:p>
            <a:pPr>
              <a:spcBef>
                <a:spcPts val="0"/>
              </a:spcBef>
              <a:buFont typeface="Wingdings" pitchFamily="2" charset="2"/>
              <a:buChar char="à"/>
            </a:pPr>
            <a:r>
              <a:rPr lang="fr-FR" altLang="fr-FR" sz="4500" dirty="0">
                <a:sym typeface="Wingdings" pitchFamily="2" charset="2"/>
              </a:rPr>
              <a:t>Biologie, consultation spécialisée ou imagerie en urgence afin d’éviter une hospitalisation</a:t>
            </a:r>
          </a:p>
          <a:p>
            <a:pPr>
              <a:spcBef>
                <a:spcPts val="0"/>
              </a:spcBef>
              <a:buFont typeface="Wingdings" pitchFamily="2" charset="2"/>
              <a:buChar char="à"/>
            </a:pPr>
            <a:endParaRPr lang="fr-FR" altLang="fr-FR" sz="4500" dirty="0">
              <a:sym typeface="Wingdings" pitchFamily="2" charset="2"/>
            </a:endParaRPr>
          </a:p>
          <a:p>
            <a:pPr>
              <a:spcBef>
                <a:spcPts val="0"/>
              </a:spcBef>
              <a:buFont typeface="Wingdings" pitchFamily="2" charset="2"/>
              <a:buChar char="à"/>
            </a:pPr>
            <a:r>
              <a:rPr lang="fr-FR" altLang="fr-FR" sz="4500" dirty="0">
                <a:sym typeface="Wingdings" pitchFamily="2" charset="2"/>
              </a:rPr>
              <a:t>Dans le cadre de la continuité des soins, rédaction d’une note de transmission</a:t>
            </a:r>
          </a:p>
          <a:p>
            <a:pPr>
              <a:spcBef>
                <a:spcPts val="0"/>
              </a:spcBef>
              <a:buFont typeface="Wingdings" pitchFamily="2" charset="2"/>
              <a:buChar char="à"/>
            </a:pPr>
            <a:endParaRPr lang="fr-FR" altLang="fr-FR" sz="4500" dirty="0">
              <a:sym typeface="Wingdings" pitchFamily="2" charset="2"/>
            </a:endParaRPr>
          </a:p>
          <a:p>
            <a:pPr>
              <a:spcBef>
                <a:spcPts val="0"/>
              </a:spcBef>
              <a:buFont typeface="Wingdings" pitchFamily="2" charset="2"/>
              <a:buChar char="à"/>
            </a:pPr>
            <a:r>
              <a:rPr lang="fr-FR" altLang="fr-FR" sz="4500" dirty="0">
                <a:sym typeface="Wingdings" pitchFamily="2" charset="2"/>
              </a:rPr>
              <a:t>Tenir compte du bio-psycho social dans la prise en charge</a:t>
            </a:r>
          </a:p>
          <a:p>
            <a:pPr>
              <a:spcBef>
                <a:spcPts val="0"/>
              </a:spcBef>
              <a:buFont typeface="Wingdings" pitchFamily="2" charset="2"/>
              <a:buChar char="à"/>
            </a:pPr>
            <a:endParaRPr lang="fr-FR" altLang="fr-FR" sz="4500" dirty="0">
              <a:sym typeface="Wingdings" pitchFamily="2" charset="2"/>
            </a:endParaRPr>
          </a:p>
          <a:p>
            <a:pPr>
              <a:spcBef>
                <a:spcPts val="0"/>
              </a:spcBef>
              <a:buFont typeface="Wingdings" pitchFamily="2" charset="2"/>
              <a:buChar char="à"/>
            </a:pPr>
            <a:r>
              <a:rPr lang="fr-FR" altLang="fr-FR" sz="4500" dirty="0">
                <a:sym typeface="Wingdings" pitchFamily="2" charset="2"/>
              </a:rPr>
              <a:t>Gestion de la famille (problème du </a:t>
            </a:r>
            <a:r>
              <a:rPr lang="fr-FR" altLang="fr-FR" sz="4500" dirty="0" smtClean="0">
                <a:sym typeface="Wingdings" pitchFamily="2" charset="2"/>
              </a:rPr>
              <a:t>maintien </a:t>
            </a:r>
            <a:r>
              <a:rPr lang="fr-FR" altLang="fr-FR" sz="4500" dirty="0">
                <a:sym typeface="Wingdings" pitchFamily="2" charset="2"/>
              </a:rPr>
              <a:t>à domicile du conjoint si hospitalisation)</a:t>
            </a:r>
          </a:p>
          <a:p>
            <a:pPr eaLnBrk="1" hangingPunct="1">
              <a:spcBef>
                <a:spcPts val="0"/>
              </a:spcBef>
              <a:buFont typeface="Wingdings" pitchFamily="2" charset="2"/>
              <a:buChar char="ü"/>
              <a:defRPr/>
            </a:pPr>
            <a:endParaRPr lang="fr-FR" dirty="0" smtClean="0"/>
          </a:p>
        </p:txBody>
      </p:sp>
      <p:pic>
        <p:nvPicPr>
          <p:cNvPr id="13316" name="Image 4" descr="empreinte université.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13688" y="350838"/>
            <a:ext cx="960437" cy="150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664266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hangingPunct="1"/>
            <a:r>
              <a:rPr lang="fr-FR" altLang="fr-FR" dirty="0" smtClean="0"/>
              <a:t>Conclusion</a:t>
            </a:r>
            <a:endParaRPr lang="fr-FR" altLang="fr-FR" u="sng" dirty="0" smtClean="0"/>
          </a:p>
        </p:txBody>
      </p:sp>
      <p:sp>
        <p:nvSpPr>
          <p:cNvPr id="6147" name="Rectangle 3"/>
          <p:cNvSpPr>
            <a:spLocks noGrp="1" noChangeArrowheads="1"/>
          </p:cNvSpPr>
          <p:nvPr>
            <p:ph idx="1"/>
          </p:nvPr>
        </p:nvSpPr>
        <p:spPr>
          <a:xfrm>
            <a:off x="467544" y="1857375"/>
            <a:ext cx="8208912" cy="4525963"/>
          </a:xfrm>
          <a:solidFill>
            <a:schemeClr val="bg2">
              <a:lumMod val="90000"/>
            </a:schemeClr>
          </a:solidFill>
        </p:spPr>
        <p:txBody>
          <a:bodyPr>
            <a:normAutofit lnSpcReduction="10000"/>
          </a:bodyPr>
          <a:lstStyle/>
          <a:p>
            <a:pPr>
              <a:lnSpc>
                <a:spcPct val="150000"/>
              </a:lnSpc>
              <a:buFont typeface="Wingdings" panose="05000000000000000000" pitchFamily="2" charset="2"/>
              <a:buChar char="§"/>
            </a:pPr>
            <a:r>
              <a:rPr lang="fr-FR" dirty="0" smtClean="0"/>
              <a:t>Évaluer </a:t>
            </a:r>
            <a:r>
              <a:rPr lang="fr-FR" dirty="0"/>
              <a:t>le degré </a:t>
            </a:r>
            <a:r>
              <a:rPr lang="fr-FR" dirty="0" smtClean="0"/>
              <a:t>d'urgence</a:t>
            </a:r>
          </a:p>
          <a:p>
            <a:pPr>
              <a:lnSpc>
                <a:spcPct val="150000"/>
              </a:lnSpc>
              <a:buFont typeface="Wingdings" panose="05000000000000000000" pitchFamily="2" charset="2"/>
              <a:buChar char="§"/>
            </a:pPr>
            <a:r>
              <a:rPr lang="fr-FR" dirty="0" smtClean="0"/>
              <a:t>Rechercher </a:t>
            </a:r>
            <a:r>
              <a:rPr lang="fr-FR" dirty="0"/>
              <a:t>l'étiologie</a:t>
            </a:r>
          </a:p>
          <a:p>
            <a:pPr>
              <a:lnSpc>
                <a:spcPct val="150000"/>
              </a:lnSpc>
              <a:buFont typeface="Wingdings" panose="05000000000000000000" pitchFamily="2" charset="2"/>
              <a:buChar char="§"/>
            </a:pPr>
            <a:r>
              <a:rPr lang="fr-FR" dirty="0"/>
              <a:t>Rassurer</a:t>
            </a:r>
          </a:p>
          <a:p>
            <a:pPr>
              <a:lnSpc>
                <a:spcPct val="150000"/>
              </a:lnSpc>
              <a:buFont typeface="Wingdings" panose="05000000000000000000" pitchFamily="2" charset="2"/>
              <a:buChar char="§"/>
            </a:pPr>
            <a:r>
              <a:rPr lang="fr-FR" dirty="0" smtClean="0"/>
              <a:t>Orienter</a:t>
            </a:r>
          </a:p>
          <a:p>
            <a:pPr marL="914262" lvl="2" indent="0">
              <a:lnSpc>
                <a:spcPct val="150000"/>
              </a:lnSpc>
              <a:buNone/>
            </a:pPr>
            <a:r>
              <a:rPr lang="fr-FR" dirty="0" smtClean="0">
                <a:sym typeface="Wingdings" panose="05000000000000000000" pitchFamily="2" charset="2"/>
              </a:rPr>
              <a:t> </a:t>
            </a:r>
            <a:r>
              <a:rPr lang="fr-FR" dirty="0" smtClean="0"/>
              <a:t>Intégrer </a:t>
            </a:r>
            <a:r>
              <a:rPr lang="fr-FR" dirty="0"/>
              <a:t>les critères bio-psycho-sociaux du patient</a:t>
            </a:r>
          </a:p>
          <a:p>
            <a:pPr marL="914262" lvl="2" indent="0">
              <a:lnSpc>
                <a:spcPct val="150000"/>
              </a:lnSpc>
              <a:buNone/>
            </a:pPr>
            <a:r>
              <a:rPr lang="fr-FR" dirty="0" smtClean="0">
                <a:sym typeface="Wingdings" panose="05000000000000000000" pitchFamily="2" charset="2"/>
              </a:rPr>
              <a:t> </a:t>
            </a:r>
            <a:r>
              <a:rPr lang="fr-FR" dirty="0" smtClean="0"/>
              <a:t>Avoir </a:t>
            </a:r>
            <a:r>
              <a:rPr lang="fr-FR" dirty="0"/>
              <a:t>les bons moyens à disposition </a:t>
            </a:r>
          </a:p>
          <a:p>
            <a:pPr marL="0" indent="0" eaLnBrk="1" hangingPunct="1">
              <a:buNone/>
              <a:defRPr/>
            </a:pPr>
            <a:endParaRPr lang="fr-FR" dirty="0" smtClean="0"/>
          </a:p>
        </p:txBody>
      </p:sp>
      <p:pic>
        <p:nvPicPr>
          <p:cNvPr id="13316" name="Image 4" descr="empreinte université.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13688" y="350838"/>
            <a:ext cx="960437" cy="150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468755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hangingPunct="1"/>
            <a:r>
              <a:rPr lang="fr-FR" altLang="fr-FR" dirty="0" smtClean="0"/>
              <a:t>Bibliographie</a:t>
            </a:r>
            <a:endParaRPr lang="fr-FR" altLang="fr-FR" u="sng" dirty="0" smtClean="0"/>
          </a:p>
        </p:txBody>
      </p:sp>
      <p:sp>
        <p:nvSpPr>
          <p:cNvPr id="6147" name="Rectangle 3"/>
          <p:cNvSpPr>
            <a:spLocks noGrp="1" noChangeArrowheads="1"/>
          </p:cNvSpPr>
          <p:nvPr>
            <p:ph idx="1"/>
          </p:nvPr>
        </p:nvSpPr>
        <p:spPr>
          <a:xfrm>
            <a:off x="467544" y="1600200"/>
            <a:ext cx="8676456" cy="4525963"/>
          </a:xfrm>
        </p:spPr>
        <p:txBody>
          <a:bodyPr>
            <a:normAutofit/>
          </a:bodyPr>
          <a:lstStyle/>
          <a:p>
            <a:pPr>
              <a:buFontTx/>
              <a:buChar char="-"/>
            </a:pPr>
            <a:r>
              <a:rPr lang="fr-FR" sz="2800" dirty="0" err="1" smtClean="0"/>
              <a:t>Druais</a:t>
            </a:r>
            <a:r>
              <a:rPr lang="fr-FR" sz="2800" dirty="0" smtClean="0"/>
              <a:t> PL, Gay B, Le Goaziou MF, </a:t>
            </a:r>
            <a:r>
              <a:rPr lang="fr-FR" sz="2800" dirty="0" err="1" smtClean="0"/>
              <a:t>Budowski</a:t>
            </a:r>
            <a:r>
              <a:rPr lang="fr-FR" sz="2800" dirty="0" smtClean="0"/>
              <a:t> M, </a:t>
            </a:r>
            <a:r>
              <a:rPr lang="fr-FR" sz="2800" dirty="0" err="1" smtClean="0"/>
              <a:t>Gilberg</a:t>
            </a:r>
            <a:r>
              <a:rPr lang="fr-FR" sz="2800" dirty="0" smtClean="0"/>
              <a:t> S. Médecine Générale. Paris : Masson 2009;454 pages.</a:t>
            </a:r>
          </a:p>
          <a:p>
            <a:pPr marL="0" indent="0">
              <a:buNone/>
            </a:pPr>
            <a:endParaRPr lang="fr-FR" sz="2800" dirty="0" smtClean="0"/>
          </a:p>
          <a:p>
            <a:pPr>
              <a:buFontTx/>
              <a:buChar char="-"/>
            </a:pPr>
            <a:r>
              <a:rPr lang="fr-FR" sz="2800" dirty="0" err="1" smtClean="0"/>
              <a:t>Boisnault</a:t>
            </a:r>
            <a:r>
              <a:rPr lang="fr-FR" sz="2800" dirty="0" smtClean="0"/>
              <a:t> P, </a:t>
            </a:r>
            <a:r>
              <a:rPr lang="fr-FR" sz="2800" dirty="0" err="1" smtClean="0"/>
              <a:t>Ferru</a:t>
            </a:r>
            <a:r>
              <a:rPr lang="fr-FR" sz="2800" dirty="0" smtClean="0"/>
              <a:t> P, </a:t>
            </a:r>
            <a:r>
              <a:rPr lang="fr-FR" sz="2800" dirty="0" err="1" smtClean="0"/>
              <a:t>Gallais</a:t>
            </a:r>
            <a:r>
              <a:rPr lang="fr-FR" sz="2800" dirty="0" smtClean="0"/>
              <a:t> JL et al. Gestion des urgences. Actes et fonctions du médecin généraliste dans leurs dimensions médicales et sociales. SFMG. La lettre de la médecine générale 1997;45:21.</a:t>
            </a:r>
            <a:endParaRPr lang="fr-FR" sz="2800" dirty="0"/>
          </a:p>
          <a:p>
            <a:pPr marL="0" indent="0" eaLnBrk="1" hangingPunct="1">
              <a:buNone/>
              <a:defRPr/>
            </a:pPr>
            <a:endParaRPr lang="fr-FR" dirty="0" smtClean="0"/>
          </a:p>
        </p:txBody>
      </p:sp>
      <p:pic>
        <p:nvPicPr>
          <p:cNvPr id="13316" name="Image 4" descr="empreinte université.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13688" y="350838"/>
            <a:ext cx="960437" cy="150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213002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Image 3" descr="logo Université Poitiers 201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4938" y="222251"/>
            <a:ext cx="2365375"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Image 10" descr="logo Fac Médecine Poitier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07339" y="333375"/>
            <a:ext cx="9906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010026" y="836614"/>
            <a:ext cx="5241925" cy="839054"/>
          </a:xfrm>
          <a:prstGeom prst="rect">
            <a:avLst/>
          </a:prstGeom>
        </p:spPr>
        <p:txBody>
          <a:bodyPr lIns="91427" tIns="45714" rIns="91427" bIns="45714">
            <a:spAutoFit/>
          </a:bodyPr>
          <a:lstStyle/>
          <a:p>
            <a:pPr>
              <a:defRPr/>
            </a:pPr>
            <a:r>
              <a:rPr lang="fr-FR" sz="2000" b="1" dirty="0">
                <a:solidFill>
                  <a:srgbClr val="EEECE1">
                    <a:lumMod val="50000"/>
                  </a:srgbClr>
                </a:solidFill>
                <a:latin typeface="Times New Roman" pitchFamily="18" charset="0"/>
                <a:cs typeface="Times New Roman" pitchFamily="18" charset="0"/>
              </a:rPr>
              <a:t>Faculté de Médecine </a:t>
            </a:r>
            <a:r>
              <a:rPr lang="fr-FR" sz="1600" b="1" dirty="0">
                <a:solidFill>
                  <a:srgbClr val="EEECE1">
                    <a:lumMod val="50000"/>
                  </a:srgbClr>
                </a:solidFill>
                <a:latin typeface="Times New Roman" pitchFamily="18" charset="0"/>
                <a:cs typeface="Times New Roman" pitchFamily="18" charset="0"/>
              </a:rPr>
              <a:t>&amp;</a:t>
            </a:r>
            <a:r>
              <a:rPr lang="fr-FR" sz="2000" b="1" dirty="0">
                <a:solidFill>
                  <a:srgbClr val="EEECE1">
                    <a:lumMod val="50000"/>
                  </a:srgbClr>
                </a:solidFill>
                <a:latin typeface="Times New Roman" pitchFamily="18" charset="0"/>
                <a:cs typeface="Times New Roman" pitchFamily="18" charset="0"/>
              </a:rPr>
              <a:t> Pharmacie</a:t>
            </a:r>
          </a:p>
          <a:p>
            <a:pPr>
              <a:defRPr/>
            </a:pPr>
            <a:endParaRPr lang="fr-FR" sz="1000" b="1" dirty="0">
              <a:solidFill>
                <a:srgbClr val="EEECE1">
                  <a:lumMod val="25000"/>
                </a:srgbClr>
              </a:solidFill>
              <a:latin typeface="Times New Roman" pitchFamily="18" charset="0"/>
              <a:cs typeface="Times New Roman" pitchFamily="18" charset="0"/>
            </a:endParaRPr>
          </a:p>
          <a:p>
            <a:pPr>
              <a:defRPr/>
            </a:pPr>
            <a:r>
              <a:rPr lang="fr-FR" sz="1900" b="1">
                <a:solidFill>
                  <a:srgbClr val="EEECE1">
                    <a:lumMod val="25000"/>
                  </a:srgbClr>
                </a:solidFill>
                <a:latin typeface="Times New Roman" pitchFamily="18" charset="0"/>
                <a:cs typeface="Times New Roman" pitchFamily="18" charset="0"/>
              </a:rPr>
              <a:t>Département de  </a:t>
            </a:r>
            <a:r>
              <a:rPr lang="fr-FR" sz="1900" b="1" dirty="0">
                <a:solidFill>
                  <a:srgbClr val="EEECE1">
                    <a:lumMod val="25000"/>
                  </a:srgbClr>
                </a:solidFill>
                <a:latin typeface="Times New Roman" pitchFamily="18" charset="0"/>
                <a:cs typeface="Times New Roman" pitchFamily="18" charset="0"/>
              </a:rPr>
              <a:t>Médecine Générale</a:t>
            </a:r>
          </a:p>
        </p:txBody>
      </p:sp>
      <p:sp>
        <p:nvSpPr>
          <p:cNvPr id="2" name="Sous-titre 4"/>
          <p:cNvSpPr>
            <a:spLocks noGrp="1"/>
          </p:cNvSpPr>
          <p:nvPr>
            <p:ph type="subTitle" idx="1"/>
          </p:nvPr>
        </p:nvSpPr>
        <p:spPr>
          <a:xfrm>
            <a:off x="5213698" y="2327472"/>
            <a:ext cx="3144983" cy="3530332"/>
          </a:xfrm>
          <a:solidFill>
            <a:schemeClr val="bg2">
              <a:lumMod val="90000"/>
            </a:schemeClr>
          </a:solidFill>
        </p:spPr>
        <p:txBody>
          <a:bodyPr>
            <a:normAutofit fontScale="40000" lnSpcReduction="20000"/>
          </a:bodyPr>
          <a:lstStyle/>
          <a:p>
            <a:pPr>
              <a:lnSpc>
                <a:spcPct val="170000"/>
              </a:lnSpc>
            </a:pPr>
            <a:r>
              <a:rPr lang="fr-FR" altLang="fr-FR" sz="9600" dirty="0" smtClean="0"/>
              <a:t>La permanence des soins</a:t>
            </a:r>
            <a:endParaRPr lang="fr-FR" altLang="fr-FR" sz="9600" dirty="0">
              <a:solidFill>
                <a:schemeClr val="tx1"/>
              </a:solidFill>
            </a:endParaRPr>
          </a:p>
          <a:p>
            <a:pPr eaLnBrk="1" hangingPunct="1">
              <a:defRPr/>
            </a:pPr>
            <a:endParaRPr lang="fr-FR" sz="3600" b="1" dirty="0">
              <a:solidFill>
                <a:schemeClr val="tx1"/>
              </a:solidFill>
            </a:endParaRPr>
          </a:p>
          <a:p>
            <a:pPr eaLnBrk="1" hangingPunct="1">
              <a:defRPr/>
            </a:pPr>
            <a:endParaRPr lang="fr-FR" sz="1200" b="1" dirty="0">
              <a:solidFill>
                <a:schemeClr val="tx1"/>
              </a:solidFill>
            </a:endParaRPr>
          </a:p>
          <a:p>
            <a:pPr eaLnBrk="1" hangingPunct="1">
              <a:defRPr/>
            </a:pPr>
            <a:endParaRPr lang="fr-FR" sz="1200" b="1" dirty="0">
              <a:solidFill>
                <a:schemeClr val="tx1"/>
              </a:solidFill>
            </a:endParaRPr>
          </a:p>
          <a:p>
            <a:pPr eaLnBrk="1" hangingPunct="1">
              <a:defRPr/>
            </a:pPr>
            <a:r>
              <a:rPr lang="fr-FR" sz="4800" dirty="0">
                <a:solidFill>
                  <a:schemeClr val="tx1"/>
                </a:solidFill>
              </a:rPr>
              <a:t> </a:t>
            </a:r>
          </a:p>
        </p:txBody>
      </p:sp>
      <p:cxnSp>
        <p:nvCxnSpPr>
          <p:cNvPr id="9" name="Connecteur droit 8"/>
          <p:cNvCxnSpPr/>
          <p:nvPr/>
        </p:nvCxnSpPr>
        <p:spPr>
          <a:xfrm>
            <a:off x="2489203" y="1263650"/>
            <a:ext cx="5319713" cy="1588"/>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https://encrypted-tbn1.gstatic.com/images?q=tbn:ANd9GcTjmmJRdlN7UlJKWyj9JMVDgEoWPnIgbwWDbuSouBxXnkMlA6D-Z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1760" y="1340768"/>
            <a:ext cx="1388133" cy="100811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p:nvPicPr>
        <p:blipFill>
          <a:blip r:embed="rId6" cstate="print"/>
          <a:srcRect/>
          <a:stretch>
            <a:fillRect/>
          </a:stretch>
        </p:blipFill>
        <p:spPr bwMode="auto">
          <a:xfrm>
            <a:off x="155575" y="2348880"/>
            <a:ext cx="5058123" cy="3456384"/>
          </a:xfrm>
          <a:prstGeom prst="rect">
            <a:avLst/>
          </a:prstGeom>
          <a:noFill/>
          <a:ln w="9525">
            <a:noFill/>
            <a:miter lim="800000"/>
            <a:headEnd/>
            <a:tailEnd/>
          </a:ln>
        </p:spPr>
      </p:pic>
    </p:spTree>
    <p:extLst>
      <p:ext uri="{BB962C8B-B14F-4D97-AF65-F5344CB8AC3E}">
        <p14:creationId xmlns:p14="http://schemas.microsoft.com/office/powerpoint/2010/main" val="370392972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2910" y="500042"/>
            <a:ext cx="7772400" cy="1470025"/>
          </a:xfrm>
        </p:spPr>
        <p:txBody>
          <a:bodyPr>
            <a:normAutofit/>
          </a:bodyPr>
          <a:lstStyle/>
          <a:p>
            <a:r>
              <a:rPr lang="fr-FR" sz="4000" dirty="0" smtClean="0"/>
              <a:t>Permanence des soins</a:t>
            </a:r>
            <a:endParaRPr lang="fr-FR" sz="4000" dirty="0"/>
          </a:p>
        </p:txBody>
      </p:sp>
      <p:sp>
        <p:nvSpPr>
          <p:cNvPr id="3" name="Sous-titre 2"/>
          <p:cNvSpPr>
            <a:spLocks noGrp="1"/>
          </p:cNvSpPr>
          <p:nvPr>
            <p:ph type="subTitle" idx="1"/>
          </p:nvPr>
        </p:nvSpPr>
        <p:spPr>
          <a:xfrm>
            <a:off x="500034" y="1857364"/>
            <a:ext cx="8072494" cy="4714908"/>
          </a:xfrm>
        </p:spPr>
        <p:txBody>
          <a:bodyPr>
            <a:noAutofit/>
          </a:bodyPr>
          <a:lstStyle/>
          <a:p>
            <a:pPr marL="457200" indent="-457200" algn="l">
              <a:buFont typeface="Arial" panose="020B0604020202020204" pitchFamily="34" charset="0"/>
              <a:buChar char="•"/>
            </a:pPr>
            <a:r>
              <a:rPr lang="fr-FR" dirty="0" smtClean="0">
                <a:solidFill>
                  <a:schemeClr val="tx1"/>
                </a:solidFill>
              </a:rPr>
              <a:t>«</a:t>
            </a:r>
            <a:r>
              <a:rPr lang="fr-FR" dirty="0">
                <a:solidFill>
                  <a:schemeClr val="tx1"/>
                </a:solidFill>
              </a:rPr>
              <a:t>M</a:t>
            </a:r>
            <a:r>
              <a:rPr lang="fr-FR" dirty="0" smtClean="0">
                <a:solidFill>
                  <a:schemeClr val="tx1"/>
                </a:solidFill>
              </a:rPr>
              <a:t>ission de service public » (article L.6314-1 du Code de la Santé Publique résultant de la loi HPST du 21 juillet 2009). </a:t>
            </a:r>
          </a:p>
          <a:p>
            <a:pPr marL="457200" indent="-457200" algn="l">
              <a:buFont typeface="Arial" panose="020B0604020202020204" pitchFamily="34" charset="0"/>
              <a:buChar char="•"/>
            </a:pPr>
            <a:r>
              <a:rPr lang="fr-FR" dirty="0" smtClean="0">
                <a:solidFill>
                  <a:schemeClr val="tx1"/>
                </a:solidFill>
              </a:rPr>
              <a:t>Repose essentiellement sur deux principes :</a:t>
            </a:r>
          </a:p>
          <a:p>
            <a:pPr algn="l">
              <a:buFontTx/>
              <a:buChar char="-"/>
            </a:pPr>
            <a:r>
              <a:rPr lang="fr-FR" dirty="0" smtClean="0">
                <a:solidFill>
                  <a:schemeClr val="tx1"/>
                </a:solidFill>
              </a:rPr>
              <a:t>la sectorisation des astreintes </a:t>
            </a:r>
          </a:p>
          <a:p>
            <a:pPr algn="l">
              <a:buFontTx/>
              <a:buChar char="-"/>
            </a:pPr>
            <a:r>
              <a:rPr lang="fr-FR" dirty="0" smtClean="0">
                <a:solidFill>
                  <a:schemeClr val="tx1"/>
                </a:solidFill>
              </a:rPr>
              <a:t>le renforcement de la régulation libérale des appels</a:t>
            </a:r>
          </a:p>
          <a:p>
            <a:pPr algn="l"/>
            <a:endParaRPr lang="fr-FR" dirty="0" smtClean="0">
              <a:solidFill>
                <a:schemeClr val="tx1"/>
              </a:solidFill>
            </a:endParaRPr>
          </a:p>
          <a:p>
            <a:pPr algn="l"/>
            <a:endParaRPr lang="fr-FR" dirty="0" smtClean="0">
              <a:solidFill>
                <a:schemeClr val="tx1"/>
              </a:solidFill>
            </a:endParaRPr>
          </a:p>
        </p:txBody>
      </p:sp>
    </p:spTree>
    <p:extLst>
      <p:ext uri="{BB962C8B-B14F-4D97-AF65-F5344CB8AC3E}">
        <p14:creationId xmlns:p14="http://schemas.microsoft.com/office/powerpoint/2010/main" val="60061251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Avantages… à la régulation libérale</a:t>
            </a:r>
            <a:endParaRPr lang="fr-FR" dirty="0"/>
          </a:p>
        </p:txBody>
      </p:sp>
      <p:sp>
        <p:nvSpPr>
          <p:cNvPr id="3" name="Espace réservé du contenu 2"/>
          <p:cNvSpPr>
            <a:spLocks noGrp="1"/>
          </p:cNvSpPr>
          <p:nvPr>
            <p:ph idx="1"/>
          </p:nvPr>
        </p:nvSpPr>
        <p:spPr>
          <a:xfrm>
            <a:off x="457200" y="1600200"/>
            <a:ext cx="8229600" cy="4925144"/>
          </a:xfrm>
        </p:spPr>
        <p:txBody>
          <a:bodyPr>
            <a:normAutofit lnSpcReduction="10000"/>
          </a:bodyPr>
          <a:lstStyle/>
          <a:p>
            <a:r>
              <a:rPr lang="fr-FR" dirty="0" smtClean="0"/>
              <a:t>Optimisation des coûts en fonction du besoin réel des patients : niveau de gravité et/ou urgence médicale, raccourcissement des délais d'attente :</a:t>
            </a:r>
          </a:p>
          <a:p>
            <a:pPr>
              <a:buNone/>
            </a:pPr>
            <a:r>
              <a:rPr lang="fr-FR" dirty="0" smtClean="0"/>
              <a:t>     </a:t>
            </a:r>
            <a:br>
              <a:rPr lang="fr-FR" dirty="0" smtClean="0"/>
            </a:br>
            <a:r>
              <a:rPr lang="fr-FR" dirty="0" smtClean="0"/>
              <a:t>- 5 million d’actes par an à  ~ 48€ par prise en charge libérale </a:t>
            </a:r>
          </a:p>
          <a:p>
            <a:pPr>
              <a:buNone/>
            </a:pPr>
            <a:r>
              <a:rPr lang="fr-FR" dirty="0" smtClean="0"/>
              <a:t>	- 3 millions d'actes par an en service-porte à 220€ par prise en charge *</a:t>
            </a:r>
          </a:p>
          <a:p>
            <a:pPr>
              <a:buNone/>
            </a:pPr>
            <a:endParaRPr lang="fr-FR" sz="1600" dirty="0" smtClean="0"/>
          </a:p>
          <a:p>
            <a:pPr>
              <a:buNone/>
            </a:pPr>
            <a:r>
              <a:rPr lang="fr-FR" sz="1600" dirty="0" smtClean="0"/>
              <a:t>* rapport </a:t>
            </a:r>
            <a:r>
              <a:rPr lang="fr-FR" sz="1600" dirty="0"/>
              <a:t>Cour des Comptes 2007</a:t>
            </a:r>
            <a:endParaRPr lang="fr-FR" sz="1600" dirty="0" smtClean="0"/>
          </a:p>
          <a:p>
            <a:pPr>
              <a:buNone/>
            </a:pPr>
            <a:endParaRPr lang="fr-FR" dirty="0"/>
          </a:p>
        </p:txBody>
      </p:sp>
    </p:spTree>
    <p:extLst>
      <p:ext uri="{BB962C8B-B14F-4D97-AF65-F5344CB8AC3E}">
        <p14:creationId xmlns:p14="http://schemas.microsoft.com/office/powerpoint/2010/main" val="31014299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4000" dirty="0" smtClean="0"/>
              <a:t>Intérêt du régulateur libéral : </a:t>
            </a:r>
            <a:br>
              <a:rPr lang="fr-FR" sz="4000" dirty="0" smtClean="0"/>
            </a:br>
            <a:r>
              <a:rPr lang="fr-FR" sz="4000" dirty="0" smtClean="0"/>
              <a:t>Repérage des détresses masquées</a:t>
            </a:r>
            <a:endParaRPr lang="fr-FR" dirty="0"/>
          </a:p>
        </p:txBody>
      </p:sp>
      <p:sp>
        <p:nvSpPr>
          <p:cNvPr id="3" name="Espace réservé du contenu 2"/>
          <p:cNvSpPr>
            <a:spLocks noGrp="1"/>
          </p:cNvSpPr>
          <p:nvPr>
            <p:ph idx="1"/>
          </p:nvPr>
        </p:nvSpPr>
        <p:spPr>
          <a:xfrm>
            <a:off x="428596" y="1714488"/>
            <a:ext cx="8229600" cy="4857784"/>
          </a:xfrm>
        </p:spPr>
        <p:txBody>
          <a:bodyPr>
            <a:normAutofit lnSpcReduction="10000"/>
          </a:bodyPr>
          <a:lstStyle/>
          <a:p>
            <a:r>
              <a:rPr lang="fr-FR" dirty="0" smtClean="0"/>
              <a:t>Les médecins généralistes ont une capacité particulière, exercée au quotidien, à repérer les pathologies masquées potentiellement dangereuses et évolutives. </a:t>
            </a:r>
          </a:p>
          <a:p>
            <a:pPr>
              <a:buNone/>
            </a:pPr>
            <a:endParaRPr lang="fr-FR" dirty="0" smtClean="0"/>
          </a:p>
          <a:p>
            <a:r>
              <a:rPr lang="fr-FR" dirty="0" smtClean="0"/>
              <a:t>Ils sont spécialistes des incidences basses : au milieu du bruit de fond des pathologies, ils ont une aptitude particulièrement affûtée à repérer - à sentir- les événements potentiellement graves. </a:t>
            </a:r>
          </a:p>
          <a:p>
            <a:endParaRPr lang="fr-FR" dirty="0"/>
          </a:p>
        </p:txBody>
      </p:sp>
    </p:spTree>
    <p:extLst>
      <p:ext uri="{BB962C8B-B14F-4D97-AF65-F5344CB8AC3E}">
        <p14:creationId xmlns:p14="http://schemas.microsoft.com/office/powerpoint/2010/main" val="90880997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Niveaux de régulation</a:t>
            </a:r>
            <a:endParaRPr lang="fr-FR" dirty="0"/>
          </a:p>
        </p:txBody>
      </p:sp>
      <p:sp>
        <p:nvSpPr>
          <p:cNvPr id="3" name="Espace réservé du contenu 2"/>
          <p:cNvSpPr>
            <a:spLocks noGrp="1"/>
          </p:cNvSpPr>
          <p:nvPr>
            <p:ph idx="1"/>
          </p:nvPr>
        </p:nvSpPr>
        <p:spPr>
          <a:xfrm>
            <a:off x="457200" y="1285860"/>
            <a:ext cx="8229600" cy="5357850"/>
          </a:xfrm>
        </p:spPr>
        <p:txBody>
          <a:bodyPr>
            <a:normAutofit/>
          </a:bodyPr>
          <a:lstStyle/>
          <a:p>
            <a:r>
              <a:rPr lang="fr-FR" dirty="0" smtClean="0"/>
              <a:t>conseil médical (60 % des appels en moyenne)</a:t>
            </a:r>
          </a:p>
          <a:p>
            <a:endParaRPr lang="fr-FR" smtClean="0"/>
          </a:p>
          <a:p>
            <a:r>
              <a:rPr lang="fr-FR" smtClean="0"/>
              <a:t>avis </a:t>
            </a:r>
            <a:r>
              <a:rPr lang="fr-FR" dirty="0" smtClean="0"/>
              <a:t>médical différé (jusqu’à 12h)</a:t>
            </a:r>
          </a:p>
          <a:p>
            <a:r>
              <a:rPr lang="fr-FR" dirty="0" smtClean="0"/>
              <a:t>urgence différée</a:t>
            </a:r>
          </a:p>
          <a:p>
            <a:pPr>
              <a:buNone/>
            </a:pPr>
            <a:r>
              <a:rPr lang="fr-FR" dirty="0" smtClean="0"/>
              <a:t>	=&gt; envoi à un système de PDS organisé</a:t>
            </a:r>
          </a:p>
          <a:p>
            <a:pPr>
              <a:buNone/>
            </a:pPr>
            <a:endParaRPr lang="fr-FR" dirty="0"/>
          </a:p>
          <a:p>
            <a:r>
              <a:rPr lang="fr-FR" dirty="0" smtClean="0"/>
              <a:t>urgence vraie</a:t>
            </a:r>
          </a:p>
          <a:p>
            <a:pPr>
              <a:buNone/>
            </a:pPr>
            <a:r>
              <a:rPr lang="fr-FR" dirty="0" smtClean="0"/>
              <a:t> 	=&gt; envoi d'un système d'urgence de type Samu ou SMUR</a:t>
            </a:r>
          </a:p>
        </p:txBody>
      </p:sp>
    </p:spTree>
    <p:extLst>
      <p:ext uri="{BB962C8B-B14F-4D97-AF65-F5344CB8AC3E}">
        <p14:creationId xmlns:p14="http://schemas.microsoft.com/office/powerpoint/2010/main" val="111564597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Image 3" descr="logo Université Poitiers 201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4938" y="222251"/>
            <a:ext cx="2365375"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Image 10" descr="logo Fac Médecine Poitier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07339" y="333375"/>
            <a:ext cx="9906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010026" y="836614"/>
            <a:ext cx="5241925" cy="839054"/>
          </a:xfrm>
          <a:prstGeom prst="rect">
            <a:avLst/>
          </a:prstGeom>
        </p:spPr>
        <p:txBody>
          <a:bodyPr lIns="91427" tIns="45714" rIns="91427" bIns="45714">
            <a:spAutoFit/>
          </a:bodyPr>
          <a:lstStyle/>
          <a:p>
            <a:pPr>
              <a:defRPr/>
            </a:pPr>
            <a:r>
              <a:rPr lang="fr-FR" sz="2000" b="1" dirty="0">
                <a:solidFill>
                  <a:srgbClr val="EEECE1">
                    <a:lumMod val="50000"/>
                  </a:srgbClr>
                </a:solidFill>
                <a:latin typeface="Times New Roman" pitchFamily="18" charset="0"/>
                <a:cs typeface="Times New Roman" pitchFamily="18" charset="0"/>
              </a:rPr>
              <a:t>Faculté de Médecine </a:t>
            </a:r>
            <a:r>
              <a:rPr lang="fr-FR" sz="1600" b="1" dirty="0">
                <a:solidFill>
                  <a:srgbClr val="EEECE1">
                    <a:lumMod val="50000"/>
                  </a:srgbClr>
                </a:solidFill>
                <a:latin typeface="Times New Roman" pitchFamily="18" charset="0"/>
                <a:cs typeface="Times New Roman" pitchFamily="18" charset="0"/>
              </a:rPr>
              <a:t>&amp;</a:t>
            </a:r>
            <a:r>
              <a:rPr lang="fr-FR" sz="2000" b="1" dirty="0">
                <a:solidFill>
                  <a:srgbClr val="EEECE1">
                    <a:lumMod val="50000"/>
                  </a:srgbClr>
                </a:solidFill>
                <a:latin typeface="Times New Roman" pitchFamily="18" charset="0"/>
                <a:cs typeface="Times New Roman" pitchFamily="18" charset="0"/>
              </a:rPr>
              <a:t> Pharmacie</a:t>
            </a:r>
          </a:p>
          <a:p>
            <a:pPr>
              <a:defRPr/>
            </a:pPr>
            <a:endParaRPr lang="fr-FR" sz="1000" b="1" dirty="0">
              <a:solidFill>
                <a:srgbClr val="EEECE1">
                  <a:lumMod val="25000"/>
                </a:srgbClr>
              </a:solidFill>
              <a:latin typeface="Times New Roman" pitchFamily="18" charset="0"/>
              <a:cs typeface="Times New Roman" pitchFamily="18" charset="0"/>
            </a:endParaRPr>
          </a:p>
          <a:p>
            <a:pPr>
              <a:defRPr/>
            </a:pPr>
            <a:r>
              <a:rPr lang="fr-FR" sz="1900" b="1">
                <a:solidFill>
                  <a:srgbClr val="EEECE1">
                    <a:lumMod val="25000"/>
                  </a:srgbClr>
                </a:solidFill>
                <a:latin typeface="Times New Roman" pitchFamily="18" charset="0"/>
                <a:cs typeface="Times New Roman" pitchFamily="18" charset="0"/>
              </a:rPr>
              <a:t>Département de  </a:t>
            </a:r>
            <a:r>
              <a:rPr lang="fr-FR" sz="1900" b="1" dirty="0">
                <a:solidFill>
                  <a:srgbClr val="EEECE1">
                    <a:lumMod val="25000"/>
                  </a:srgbClr>
                </a:solidFill>
                <a:latin typeface="Times New Roman" pitchFamily="18" charset="0"/>
                <a:cs typeface="Times New Roman" pitchFamily="18" charset="0"/>
              </a:rPr>
              <a:t>Médecine Générale</a:t>
            </a:r>
          </a:p>
        </p:txBody>
      </p:sp>
      <p:sp>
        <p:nvSpPr>
          <p:cNvPr id="2" name="Sous-titre 4"/>
          <p:cNvSpPr>
            <a:spLocks noGrp="1"/>
          </p:cNvSpPr>
          <p:nvPr>
            <p:ph type="subTitle" idx="1"/>
          </p:nvPr>
        </p:nvSpPr>
        <p:spPr>
          <a:xfrm>
            <a:off x="4903294" y="2327472"/>
            <a:ext cx="3455387" cy="3530332"/>
          </a:xfrm>
          <a:solidFill>
            <a:schemeClr val="bg2">
              <a:lumMod val="90000"/>
            </a:schemeClr>
          </a:solidFill>
        </p:spPr>
        <p:txBody>
          <a:bodyPr>
            <a:normAutofit fontScale="25000" lnSpcReduction="20000"/>
          </a:bodyPr>
          <a:lstStyle/>
          <a:p>
            <a:pPr algn="just">
              <a:lnSpc>
                <a:spcPct val="170000"/>
              </a:lnSpc>
            </a:pPr>
            <a:r>
              <a:rPr lang="fr-FR" altLang="fr-FR" sz="9600" dirty="0" smtClean="0"/>
              <a:t>Quels sont </a:t>
            </a:r>
            <a:r>
              <a:rPr lang="fr-FR" altLang="fr-FR" sz="9600" dirty="0" smtClean="0">
                <a:solidFill>
                  <a:schemeClr val="tx1"/>
                </a:solidFill>
              </a:rPr>
              <a:t>les </a:t>
            </a:r>
            <a:r>
              <a:rPr lang="fr-FR" altLang="fr-FR" sz="9600" dirty="0">
                <a:solidFill>
                  <a:schemeClr val="tx1"/>
                </a:solidFill>
              </a:rPr>
              <a:t>critères </a:t>
            </a:r>
            <a:r>
              <a:rPr lang="fr-FR" altLang="fr-FR" sz="9600" dirty="0"/>
              <a:t>bio-psycho-sociaux et </a:t>
            </a:r>
            <a:r>
              <a:rPr lang="fr-FR" altLang="fr-FR" sz="9600" dirty="0">
                <a:solidFill>
                  <a:schemeClr val="tx1"/>
                </a:solidFill>
              </a:rPr>
              <a:t>les moyens </a:t>
            </a:r>
            <a:r>
              <a:rPr lang="fr-FR" altLang="fr-FR" sz="9600" dirty="0"/>
              <a:t>à mettre en œuvre pour </a:t>
            </a:r>
            <a:r>
              <a:rPr lang="fr-FR" altLang="fr-FR" sz="9600" dirty="0">
                <a:solidFill>
                  <a:schemeClr val="tx1"/>
                </a:solidFill>
              </a:rPr>
              <a:t>distinguer les urgences ressenties des urgences </a:t>
            </a:r>
            <a:r>
              <a:rPr lang="fr-FR" altLang="fr-FR" sz="9600" dirty="0" smtClean="0">
                <a:solidFill>
                  <a:schemeClr val="tx1"/>
                </a:solidFill>
              </a:rPr>
              <a:t>vraies ?</a:t>
            </a:r>
            <a:endParaRPr lang="fr-FR" altLang="fr-FR" sz="9600" dirty="0">
              <a:solidFill>
                <a:schemeClr val="tx1"/>
              </a:solidFill>
            </a:endParaRPr>
          </a:p>
          <a:p>
            <a:pPr eaLnBrk="1" hangingPunct="1">
              <a:defRPr/>
            </a:pPr>
            <a:endParaRPr lang="fr-FR" sz="3600" b="1" dirty="0">
              <a:solidFill>
                <a:schemeClr val="tx1"/>
              </a:solidFill>
            </a:endParaRPr>
          </a:p>
          <a:p>
            <a:pPr eaLnBrk="1" hangingPunct="1">
              <a:defRPr/>
            </a:pPr>
            <a:endParaRPr lang="fr-FR" sz="1200" b="1" dirty="0">
              <a:solidFill>
                <a:schemeClr val="tx1"/>
              </a:solidFill>
            </a:endParaRPr>
          </a:p>
          <a:p>
            <a:pPr eaLnBrk="1" hangingPunct="1">
              <a:defRPr/>
            </a:pPr>
            <a:endParaRPr lang="fr-FR" sz="1200" b="1" dirty="0">
              <a:solidFill>
                <a:schemeClr val="tx1"/>
              </a:solidFill>
            </a:endParaRPr>
          </a:p>
          <a:p>
            <a:pPr eaLnBrk="1" hangingPunct="1">
              <a:defRPr/>
            </a:pPr>
            <a:r>
              <a:rPr lang="fr-FR" sz="4800" dirty="0">
                <a:solidFill>
                  <a:schemeClr val="tx1"/>
                </a:solidFill>
              </a:rPr>
              <a:t> </a:t>
            </a:r>
          </a:p>
        </p:txBody>
      </p:sp>
      <p:cxnSp>
        <p:nvCxnSpPr>
          <p:cNvPr id="9" name="Connecteur droit 8"/>
          <p:cNvCxnSpPr/>
          <p:nvPr/>
        </p:nvCxnSpPr>
        <p:spPr>
          <a:xfrm>
            <a:off x="2489203" y="1263650"/>
            <a:ext cx="5319713" cy="1588"/>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671513" y="5149852"/>
            <a:ext cx="7315200" cy="369320"/>
          </a:xfrm>
          <a:prstGeom prst="rect">
            <a:avLst/>
          </a:prstGeom>
          <a:noFill/>
        </p:spPr>
        <p:txBody>
          <a:bodyPr lIns="91427" tIns="45714" rIns="91427" bIns="45714">
            <a:spAutoFit/>
          </a:bodyPr>
          <a:lstStyle/>
          <a:p>
            <a:pPr>
              <a:defRPr/>
            </a:pPr>
            <a:endParaRPr lang="fr-FR" dirty="0">
              <a:solidFill>
                <a:prstClr val="black"/>
              </a:solidFill>
              <a:cs typeface="Courier New" pitchFamily="49" charset="0"/>
            </a:endParaRPr>
          </a:p>
        </p:txBody>
      </p:sp>
      <p:pic>
        <p:nvPicPr>
          <p:cNvPr id="1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600" y="1988840"/>
            <a:ext cx="2667000" cy="420759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36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61892839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smtClean="0"/>
              <a:t>Les codes actes des majorations spécifiques</a:t>
            </a:r>
            <a:br>
              <a:rPr lang="fr-FR" sz="3200" dirty="0" smtClean="0"/>
            </a:br>
            <a:r>
              <a:rPr lang="fr-FR" sz="2000" dirty="0" smtClean="0"/>
              <a:t>Avenant n° 4 à la Convention nationale des médecins libéraux</a:t>
            </a:r>
            <a:br>
              <a:rPr lang="fr-FR" sz="2000" dirty="0" smtClean="0"/>
            </a:br>
            <a:r>
              <a:rPr lang="fr-FR" sz="2000" dirty="0" smtClean="0"/>
              <a:t>(JO du 2 juin 2005)</a:t>
            </a:r>
            <a:endParaRPr lang="fr-FR" sz="3200" dirty="0"/>
          </a:p>
        </p:txBody>
      </p:sp>
      <p:graphicFrame>
        <p:nvGraphicFramePr>
          <p:cNvPr id="4" name="Espace réservé du contenu 3"/>
          <p:cNvGraphicFramePr>
            <a:graphicFrameLocks noGrp="1"/>
          </p:cNvGraphicFramePr>
          <p:nvPr>
            <p:ph idx="1"/>
          </p:nvPr>
        </p:nvGraphicFramePr>
        <p:xfrm>
          <a:off x="1142976" y="1571612"/>
          <a:ext cx="7143800" cy="5059620"/>
        </p:xfrm>
        <a:graphic>
          <a:graphicData uri="http://schemas.openxmlformats.org/drawingml/2006/table">
            <a:tbl>
              <a:tblPr firstRow="1" bandRow="1">
                <a:tableStyleId>{5C22544A-7EE6-4342-B048-85BDC9FD1C3A}</a:tableStyleId>
              </a:tblPr>
              <a:tblGrid>
                <a:gridCol w="1428760"/>
                <a:gridCol w="1428760"/>
                <a:gridCol w="1428760"/>
                <a:gridCol w="1428760"/>
                <a:gridCol w="1428760"/>
              </a:tblGrid>
              <a:tr h="1127700">
                <a:tc>
                  <a:txBody>
                    <a:bodyPr/>
                    <a:lstStyle/>
                    <a:p>
                      <a:endParaRPr lang="fr-FR" dirty="0"/>
                    </a:p>
                  </a:txBody>
                  <a:tcPr anchor="ctr"/>
                </a:tc>
                <a:tc>
                  <a:txBody>
                    <a:bodyPr/>
                    <a:lstStyle/>
                    <a:p>
                      <a:r>
                        <a:rPr lang="fr-FR" sz="1600" dirty="0"/>
                        <a:t>Codes majorations des actes à domicile </a:t>
                      </a:r>
                    </a:p>
                  </a:txBody>
                  <a:tcPr anchor="ctr"/>
                </a:tc>
                <a:tc>
                  <a:txBody>
                    <a:bodyPr/>
                    <a:lstStyle/>
                    <a:p>
                      <a:r>
                        <a:rPr lang="fr-FR" sz="1600" dirty="0"/>
                        <a:t>Tarifs majorations des actes à domicile </a:t>
                      </a:r>
                    </a:p>
                  </a:txBody>
                  <a:tcPr anchor="ctr"/>
                </a:tc>
                <a:tc>
                  <a:txBody>
                    <a:bodyPr/>
                    <a:lstStyle/>
                    <a:p>
                      <a:r>
                        <a:rPr lang="fr-FR" sz="1600" dirty="0"/>
                        <a:t>Codes majorations des actes en cabinet </a:t>
                      </a:r>
                    </a:p>
                  </a:txBody>
                  <a:tcPr anchor="ctr"/>
                </a:tc>
                <a:tc>
                  <a:txBody>
                    <a:bodyPr/>
                    <a:lstStyle/>
                    <a:p>
                      <a:r>
                        <a:rPr lang="fr-FR" sz="1600" dirty="0"/>
                        <a:t>Tarifs majorations des actes en cabinet </a:t>
                      </a:r>
                    </a:p>
                  </a:txBody>
                  <a:tcPr anchor="ctr"/>
                </a:tc>
              </a:tr>
              <a:tr h="1127700">
                <a:tc>
                  <a:txBody>
                    <a:bodyPr/>
                    <a:lstStyle/>
                    <a:p>
                      <a:r>
                        <a:rPr lang="fr-FR"/>
                        <a:t>Majoration spécifique de nuit 20h-0h/6h-8h </a:t>
                      </a:r>
                    </a:p>
                  </a:txBody>
                  <a:tcPr anchor="ctr"/>
                </a:tc>
                <a:tc>
                  <a:txBody>
                    <a:bodyPr/>
                    <a:lstStyle/>
                    <a:p>
                      <a:r>
                        <a:rPr lang="fr-FR" dirty="0"/>
                        <a:t>VRN</a:t>
                      </a:r>
                    </a:p>
                  </a:txBody>
                  <a:tcPr anchor="ctr"/>
                </a:tc>
                <a:tc>
                  <a:txBody>
                    <a:bodyPr/>
                    <a:lstStyle/>
                    <a:p>
                      <a:r>
                        <a:rPr lang="fr-FR" dirty="0"/>
                        <a:t>46,00 €</a:t>
                      </a:r>
                    </a:p>
                  </a:txBody>
                  <a:tcPr anchor="ctr"/>
                </a:tc>
                <a:tc>
                  <a:txBody>
                    <a:bodyPr/>
                    <a:lstStyle/>
                    <a:p>
                      <a:r>
                        <a:rPr lang="fr-FR"/>
                        <a:t>CRN</a:t>
                      </a:r>
                    </a:p>
                  </a:txBody>
                  <a:tcPr anchor="ctr"/>
                </a:tc>
                <a:tc>
                  <a:txBody>
                    <a:bodyPr/>
                    <a:lstStyle/>
                    <a:p>
                      <a:r>
                        <a:rPr lang="fr-FR"/>
                        <a:t>42,50 €</a:t>
                      </a:r>
                    </a:p>
                  </a:txBody>
                  <a:tcPr anchor="ctr"/>
                </a:tc>
              </a:tr>
              <a:tr h="1127700">
                <a:tc>
                  <a:txBody>
                    <a:bodyPr/>
                    <a:lstStyle/>
                    <a:p>
                      <a:r>
                        <a:rPr lang="fr-FR" dirty="0">
                          <a:solidFill>
                            <a:schemeClr val="bg1">
                              <a:lumMod val="65000"/>
                            </a:schemeClr>
                          </a:solidFill>
                        </a:rPr>
                        <a:t>Majoration spécifique de milieu de nuit 0h-6h </a:t>
                      </a:r>
                    </a:p>
                  </a:txBody>
                  <a:tcPr anchor="ctr"/>
                </a:tc>
                <a:tc>
                  <a:txBody>
                    <a:bodyPr/>
                    <a:lstStyle/>
                    <a:p>
                      <a:r>
                        <a:rPr lang="fr-FR" dirty="0">
                          <a:solidFill>
                            <a:schemeClr val="bg1">
                              <a:lumMod val="65000"/>
                            </a:schemeClr>
                          </a:solidFill>
                        </a:rPr>
                        <a:t>VRM</a:t>
                      </a:r>
                    </a:p>
                  </a:txBody>
                  <a:tcPr anchor="ctr"/>
                </a:tc>
                <a:tc>
                  <a:txBody>
                    <a:bodyPr/>
                    <a:lstStyle/>
                    <a:p>
                      <a:r>
                        <a:rPr lang="fr-FR" dirty="0">
                          <a:solidFill>
                            <a:schemeClr val="bg1">
                              <a:lumMod val="65000"/>
                            </a:schemeClr>
                          </a:solidFill>
                        </a:rPr>
                        <a:t>55,00 €</a:t>
                      </a:r>
                    </a:p>
                  </a:txBody>
                  <a:tcPr anchor="ctr"/>
                </a:tc>
                <a:tc>
                  <a:txBody>
                    <a:bodyPr/>
                    <a:lstStyle/>
                    <a:p>
                      <a:r>
                        <a:rPr lang="fr-FR" dirty="0">
                          <a:solidFill>
                            <a:schemeClr val="bg1">
                              <a:lumMod val="65000"/>
                            </a:schemeClr>
                          </a:solidFill>
                        </a:rPr>
                        <a:t>CRM</a:t>
                      </a:r>
                    </a:p>
                  </a:txBody>
                  <a:tcPr anchor="ctr"/>
                </a:tc>
                <a:tc>
                  <a:txBody>
                    <a:bodyPr/>
                    <a:lstStyle/>
                    <a:p>
                      <a:r>
                        <a:rPr lang="fr-FR" dirty="0">
                          <a:solidFill>
                            <a:schemeClr val="bg1">
                              <a:lumMod val="65000"/>
                            </a:schemeClr>
                          </a:solidFill>
                        </a:rPr>
                        <a:t>51,50 €</a:t>
                      </a:r>
                    </a:p>
                  </a:txBody>
                  <a:tcPr anchor="ctr"/>
                </a:tc>
              </a:tr>
              <a:tr h="1127700">
                <a:tc>
                  <a:txBody>
                    <a:bodyPr/>
                    <a:lstStyle/>
                    <a:p>
                      <a:r>
                        <a:rPr lang="fr-FR"/>
                        <a:t>Majoration spécifique de dimanche et jours fériés </a:t>
                      </a:r>
                    </a:p>
                  </a:txBody>
                  <a:tcPr anchor="ctr"/>
                </a:tc>
                <a:tc>
                  <a:txBody>
                    <a:bodyPr/>
                    <a:lstStyle/>
                    <a:p>
                      <a:r>
                        <a:rPr lang="fr-FR"/>
                        <a:t>VRD</a:t>
                      </a:r>
                    </a:p>
                  </a:txBody>
                  <a:tcPr anchor="ctr"/>
                </a:tc>
                <a:tc>
                  <a:txBody>
                    <a:bodyPr/>
                    <a:lstStyle/>
                    <a:p>
                      <a:r>
                        <a:rPr lang="fr-FR"/>
                        <a:t>30,00 €</a:t>
                      </a:r>
                    </a:p>
                  </a:txBody>
                  <a:tcPr anchor="ctr"/>
                </a:tc>
                <a:tc>
                  <a:txBody>
                    <a:bodyPr/>
                    <a:lstStyle/>
                    <a:p>
                      <a:r>
                        <a:rPr lang="fr-FR"/>
                        <a:t>CRD</a:t>
                      </a:r>
                    </a:p>
                  </a:txBody>
                  <a:tcPr anchor="ctr"/>
                </a:tc>
                <a:tc>
                  <a:txBody>
                    <a:bodyPr/>
                    <a:lstStyle/>
                    <a:p>
                      <a:r>
                        <a:rPr lang="fr-FR" dirty="0"/>
                        <a:t>26,50 €</a:t>
                      </a:r>
                    </a:p>
                  </a:txBody>
                  <a:tcPr anchor="ctr"/>
                </a:tc>
              </a:tr>
              <a:tr h="346985">
                <a:tc>
                  <a:txBody>
                    <a:bodyPr/>
                    <a:lstStyle/>
                    <a:p>
                      <a:endParaRPr lang="fr-FR"/>
                    </a:p>
                  </a:txBody>
                  <a:tcPr/>
                </a:tc>
                <a:tc>
                  <a:txBody>
                    <a:bodyPr/>
                    <a:lstStyle/>
                    <a:p>
                      <a:endParaRPr lang="fr-FR"/>
                    </a:p>
                  </a:txBody>
                  <a:tcPr/>
                </a:tc>
                <a:tc>
                  <a:txBody>
                    <a:bodyPr/>
                    <a:lstStyle/>
                    <a:p>
                      <a:endParaRPr lang="fr-FR" dirty="0"/>
                    </a:p>
                  </a:txBody>
                  <a:tcPr/>
                </a:tc>
                <a:tc>
                  <a:txBody>
                    <a:bodyPr/>
                    <a:lstStyle/>
                    <a:p>
                      <a:endParaRPr lang="fr-FR"/>
                    </a:p>
                  </a:txBody>
                  <a:tcPr/>
                </a:tc>
                <a:tc>
                  <a:txBody>
                    <a:bodyPr/>
                    <a:lstStyle/>
                    <a:p>
                      <a:endParaRPr lang="fr-FR" dirty="0"/>
                    </a:p>
                  </a:txBody>
                  <a:tcPr/>
                </a:tc>
              </a:tr>
            </a:tbl>
          </a:graphicData>
        </a:graphic>
      </p:graphicFrame>
    </p:spTree>
    <p:extLst>
      <p:ext uri="{BB962C8B-B14F-4D97-AF65-F5344CB8AC3E}">
        <p14:creationId xmlns:p14="http://schemas.microsoft.com/office/powerpoint/2010/main" val="245066894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000" dirty="0" smtClean="0"/>
              <a:t>Sur la feuille de soins :</a:t>
            </a:r>
            <a:r>
              <a:rPr lang="fr-FR" dirty="0" smtClean="0"/>
              <a:t/>
            </a:r>
            <a:br>
              <a:rPr lang="fr-FR" dirty="0" smtClean="0"/>
            </a:br>
            <a:endParaRPr lang="fr-FR" dirty="0"/>
          </a:p>
        </p:txBody>
      </p:sp>
      <p:sp>
        <p:nvSpPr>
          <p:cNvPr id="3" name="Espace réservé du contenu 2"/>
          <p:cNvSpPr>
            <a:spLocks noGrp="1"/>
          </p:cNvSpPr>
          <p:nvPr>
            <p:ph idx="1"/>
          </p:nvPr>
        </p:nvSpPr>
        <p:spPr>
          <a:xfrm>
            <a:off x="457200" y="1600200"/>
            <a:ext cx="8229600" cy="4757758"/>
          </a:xfrm>
        </p:spPr>
        <p:txBody>
          <a:bodyPr/>
          <a:lstStyle/>
          <a:p>
            <a:r>
              <a:rPr lang="fr-FR" dirty="0" smtClean="0"/>
              <a:t>pour les actes réalisés au cabinet :</a:t>
            </a:r>
          </a:p>
          <a:p>
            <a:pPr algn="ctr">
              <a:buNone/>
            </a:pPr>
            <a:r>
              <a:rPr lang="fr-FR" b="1" dirty="0" smtClean="0"/>
              <a:t>C + CRN ou CRD</a:t>
            </a:r>
            <a:endParaRPr lang="fr-FR" dirty="0" smtClean="0"/>
          </a:p>
          <a:p>
            <a:r>
              <a:rPr lang="fr-FR" dirty="0" smtClean="0"/>
              <a:t>pour les visites à domicile justifiées : </a:t>
            </a:r>
          </a:p>
          <a:p>
            <a:pPr algn="ctr">
              <a:buNone/>
            </a:pPr>
            <a:r>
              <a:rPr lang="fr-FR" b="1" dirty="0" smtClean="0"/>
              <a:t>V + VRN ou VRD</a:t>
            </a:r>
            <a:endParaRPr lang="fr-FR" dirty="0" smtClean="0"/>
          </a:p>
          <a:p>
            <a:pPr>
              <a:buNone/>
            </a:pPr>
            <a:r>
              <a:rPr lang="fr-FR" dirty="0" smtClean="0"/>
              <a:t>cocher la case URGENCE</a:t>
            </a:r>
          </a:p>
          <a:p>
            <a:endParaRPr lang="fr-FR" dirty="0" smtClean="0"/>
          </a:p>
          <a:p>
            <a:r>
              <a:rPr lang="fr-FR" dirty="0" smtClean="0"/>
              <a:t>Indemnisation d’astreinte : 50€ / 4h</a:t>
            </a:r>
            <a:endParaRPr lang="fr-FR" dirty="0"/>
          </a:p>
        </p:txBody>
      </p:sp>
    </p:spTree>
    <p:extLst>
      <p:ext uri="{BB962C8B-B14F-4D97-AF65-F5344CB8AC3E}">
        <p14:creationId xmlns:p14="http://schemas.microsoft.com/office/powerpoint/2010/main" val="17123604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 du 79 : </a:t>
            </a:r>
            <a:br>
              <a:rPr lang="fr-FR" dirty="0" smtClean="0"/>
            </a:br>
            <a:r>
              <a:rPr lang="fr-FR" dirty="0" smtClean="0"/>
              <a:t>PDS depuis le 03 janvier 2005</a:t>
            </a:r>
            <a:endParaRPr lang="fr-FR" dirty="0"/>
          </a:p>
        </p:txBody>
      </p:sp>
      <p:sp>
        <p:nvSpPr>
          <p:cNvPr id="3" name="Espace réservé du contenu 2"/>
          <p:cNvSpPr>
            <a:spLocks noGrp="1"/>
          </p:cNvSpPr>
          <p:nvPr>
            <p:ph idx="1"/>
          </p:nvPr>
        </p:nvSpPr>
        <p:spPr/>
        <p:txBody>
          <a:bodyPr/>
          <a:lstStyle/>
          <a:p>
            <a:r>
              <a:rPr lang="fr-FR" dirty="0" smtClean="0"/>
              <a:t>Le 15, numéro d’appel unique</a:t>
            </a:r>
          </a:p>
          <a:p>
            <a:r>
              <a:rPr lang="fr-FR" dirty="0" smtClean="0"/>
              <a:t>SAMU</a:t>
            </a:r>
          </a:p>
          <a:p>
            <a:r>
              <a:rPr lang="fr-FR" dirty="0" smtClean="0"/>
              <a:t>APPSUM</a:t>
            </a:r>
          </a:p>
          <a:p>
            <a:r>
              <a:rPr lang="fr-FR" dirty="0" smtClean="0"/>
              <a:t>Les P.A.R.M. (Permanencier auxiliaire de régulation médicale)</a:t>
            </a:r>
          </a:p>
          <a:p>
            <a:r>
              <a:rPr lang="fr-FR" dirty="0" smtClean="0"/>
              <a:t>Régulation libérale par les MG (3C/heure)</a:t>
            </a:r>
          </a:p>
          <a:p>
            <a:r>
              <a:rPr lang="fr-FR" dirty="0" smtClean="0"/>
              <a:t>350 effecteurs libéraux</a:t>
            </a:r>
          </a:p>
        </p:txBody>
      </p:sp>
    </p:spTree>
    <p:extLst>
      <p:ext uri="{BB962C8B-B14F-4D97-AF65-F5344CB8AC3E}">
        <p14:creationId xmlns:p14="http://schemas.microsoft.com/office/powerpoint/2010/main" val="15912163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Organisation (1)</a:t>
            </a:r>
            <a:endParaRPr lang="fr-FR" dirty="0"/>
          </a:p>
        </p:txBody>
      </p:sp>
      <p:sp>
        <p:nvSpPr>
          <p:cNvPr id="3" name="Espace réservé du contenu 2"/>
          <p:cNvSpPr>
            <a:spLocks noGrp="1"/>
          </p:cNvSpPr>
          <p:nvPr>
            <p:ph idx="1"/>
          </p:nvPr>
        </p:nvSpPr>
        <p:spPr/>
        <p:txBody>
          <a:bodyPr/>
          <a:lstStyle/>
          <a:p>
            <a:r>
              <a:rPr lang="fr-FR" dirty="0" smtClean="0"/>
              <a:t>Centre 15 : locaux du SAMU, CH Niort</a:t>
            </a:r>
          </a:p>
          <a:p>
            <a:r>
              <a:rPr lang="fr-FR" dirty="0" smtClean="0"/>
              <a:t>7 secteurs de garde</a:t>
            </a:r>
          </a:p>
          <a:p>
            <a:r>
              <a:rPr lang="fr-FR" dirty="0" smtClean="0"/>
              <a:t>1 binôme par secteur </a:t>
            </a:r>
            <a:endParaRPr lang="fr-FR" dirty="0"/>
          </a:p>
        </p:txBody>
      </p:sp>
      <p:pic>
        <p:nvPicPr>
          <p:cNvPr id="3075" name="Picture 3"/>
          <p:cNvPicPr>
            <a:picLocks noChangeAspect="1" noChangeArrowheads="1"/>
          </p:cNvPicPr>
          <p:nvPr/>
        </p:nvPicPr>
        <p:blipFill>
          <a:blip r:embed="rId3" cstate="print"/>
          <a:srcRect/>
          <a:stretch>
            <a:fillRect/>
          </a:stretch>
        </p:blipFill>
        <p:spPr bwMode="auto">
          <a:xfrm>
            <a:off x="5500694" y="2214554"/>
            <a:ext cx="3143252" cy="4463418"/>
          </a:xfrm>
          <a:prstGeom prst="rect">
            <a:avLst/>
          </a:prstGeom>
          <a:noFill/>
          <a:ln w="9525">
            <a:noFill/>
            <a:miter lim="800000"/>
            <a:headEnd/>
            <a:tailEnd/>
          </a:ln>
        </p:spPr>
      </p:pic>
    </p:spTree>
    <p:extLst>
      <p:ext uri="{BB962C8B-B14F-4D97-AF65-F5344CB8AC3E}">
        <p14:creationId xmlns:p14="http://schemas.microsoft.com/office/powerpoint/2010/main" val="36289221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Organisation (2)</a:t>
            </a:r>
            <a:endParaRPr lang="fr-FR" dirty="0"/>
          </a:p>
        </p:txBody>
      </p:sp>
      <p:sp>
        <p:nvSpPr>
          <p:cNvPr id="3" name="Espace réservé du contenu 2"/>
          <p:cNvSpPr>
            <a:spLocks noGrp="1"/>
          </p:cNvSpPr>
          <p:nvPr>
            <p:ph idx="1"/>
          </p:nvPr>
        </p:nvSpPr>
        <p:spPr>
          <a:xfrm>
            <a:off x="0" y="1600200"/>
            <a:ext cx="9144000" cy="4900634"/>
          </a:xfrm>
        </p:spPr>
        <p:txBody>
          <a:bodyPr/>
          <a:lstStyle/>
          <a:p>
            <a:r>
              <a:rPr lang="fr-FR" dirty="0" smtClean="0"/>
              <a:t>En semaine : 20h-minuit</a:t>
            </a:r>
          </a:p>
          <a:p>
            <a:r>
              <a:rPr lang="fr-FR" dirty="0"/>
              <a:t>S</a:t>
            </a:r>
            <a:r>
              <a:rPr lang="fr-FR" dirty="0" smtClean="0"/>
              <a:t>amedi : 12h-20h et 20h-minuit</a:t>
            </a:r>
          </a:p>
          <a:p>
            <a:r>
              <a:rPr lang="fr-FR" dirty="0" smtClean="0"/>
              <a:t>Dimanches et jours fériés : 08h-20h et 20h-minuit</a:t>
            </a:r>
          </a:p>
          <a:p>
            <a:endParaRPr lang="fr-FR" dirty="0" smtClean="0"/>
          </a:p>
          <a:p>
            <a:endParaRPr lang="fr-FR" dirty="0"/>
          </a:p>
        </p:txBody>
      </p:sp>
      <p:pic>
        <p:nvPicPr>
          <p:cNvPr id="4" name="Picture 2"/>
          <p:cNvPicPr>
            <a:picLocks noChangeAspect="1" noChangeArrowheads="1"/>
          </p:cNvPicPr>
          <p:nvPr/>
        </p:nvPicPr>
        <p:blipFill>
          <a:blip r:embed="rId3" cstate="print"/>
          <a:srcRect/>
          <a:stretch>
            <a:fillRect/>
          </a:stretch>
        </p:blipFill>
        <p:spPr bwMode="auto">
          <a:xfrm>
            <a:off x="4714876" y="3500438"/>
            <a:ext cx="3714776" cy="3112157"/>
          </a:xfrm>
          <a:prstGeom prst="rect">
            <a:avLst/>
          </a:prstGeom>
          <a:noFill/>
          <a:ln w="9525">
            <a:noFill/>
            <a:miter lim="800000"/>
            <a:headEnd/>
            <a:tailEnd/>
          </a:ln>
        </p:spPr>
      </p:pic>
    </p:spTree>
    <p:extLst>
      <p:ext uri="{BB962C8B-B14F-4D97-AF65-F5344CB8AC3E}">
        <p14:creationId xmlns:p14="http://schemas.microsoft.com/office/powerpoint/2010/main" val="37337030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smtClean="0"/>
              <a:t>Les obligations </a:t>
            </a:r>
            <a:r>
              <a:rPr lang="fr-FR" sz="4000" dirty="0"/>
              <a:t>du </a:t>
            </a:r>
            <a:r>
              <a:rPr lang="fr-FR" sz="4000" dirty="0" smtClean="0"/>
              <a:t>médecin</a:t>
            </a:r>
            <a:endParaRPr lang="fr-FR" sz="4000" dirty="0"/>
          </a:p>
        </p:txBody>
      </p:sp>
      <p:sp>
        <p:nvSpPr>
          <p:cNvPr id="3" name="Espace réservé du contenu 2"/>
          <p:cNvSpPr>
            <a:spLocks noGrp="1"/>
          </p:cNvSpPr>
          <p:nvPr>
            <p:ph idx="1"/>
          </p:nvPr>
        </p:nvSpPr>
        <p:spPr>
          <a:solidFill>
            <a:schemeClr val="bg2">
              <a:lumMod val="90000"/>
            </a:schemeClr>
          </a:solidFill>
        </p:spPr>
        <p:txBody>
          <a:bodyPr/>
          <a:lstStyle/>
          <a:p>
            <a:pPr marL="0" indent="0">
              <a:buNone/>
            </a:pPr>
            <a:r>
              <a:rPr lang="fr-FR" dirty="0" smtClean="0"/>
              <a:t>Elles </a:t>
            </a:r>
            <a:r>
              <a:rPr lang="fr-FR" dirty="0"/>
              <a:t>sont définies par la loi </a:t>
            </a:r>
            <a:r>
              <a:rPr lang="fr-FR" dirty="0" smtClean="0"/>
              <a:t>:</a:t>
            </a:r>
          </a:p>
          <a:p>
            <a:pPr marL="0" indent="0">
              <a:buNone/>
            </a:pPr>
            <a:endParaRPr lang="fr-FR" dirty="0"/>
          </a:p>
          <a:p>
            <a:pPr>
              <a:lnSpc>
                <a:spcPct val="150000"/>
              </a:lnSpc>
            </a:pPr>
            <a:r>
              <a:rPr lang="fr-FR" dirty="0" smtClean="0"/>
              <a:t>Code </a:t>
            </a:r>
            <a:r>
              <a:rPr lang="fr-FR" dirty="0"/>
              <a:t>Pénal</a:t>
            </a:r>
          </a:p>
          <a:p>
            <a:pPr>
              <a:lnSpc>
                <a:spcPct val="150000"/>
              </a:lnSpc>
            </a:pPr>
            <a:r>
              <a:rPr lang="fr-FR" dirty="0" smtClean="0"/>
              <a:t>Code </a:t>
            </a:r>
            <a:r>
              <a:rPr lang="fr-FR" dirty="0"/>
              <a:t>de Santé Publique</a:t>
            </a:r>
          </a:p>
          <a:p>
            <a:pPr>
              <a:lnSpc>
                <a:spcPct val="150000"/>
              </a:lnSpc>
            </a:pPr>
            <a:r>
              <a:rPr lang="fr-FR" dirty="0" smtClean="0"/>
              <a:t>Code </a:t>
            </a:r>
            <a:r>
              <a:rPr lang="fr-FR" dirty="0"/>
              <a:t>de Déontologie</a:t>
            </a:r>
          </a:p>
        </p:txBody>
      </p:sp>
    </p:spTree>
    <p:extLst>
      <p:ext uri="{BB962C8B-B14F-4D97-AF65-F5344CB8AC3E}">
        <p14:creationId xmlns:p14="http://schemas.microsoft.com/office/powerpoint/2010/main" val="403571711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a:t>Le Médecin se doit </a:t>
            </a:r>
            <a:r>
              <a:rPr lang="fr-FR" sz="4000" dirty="0" smtClean="0"/>
              <a:t>:</a:t>
            </a:r>
            <a:endParaRPr lang="fr-FR" sz="4000" dirty="0"/>
          </a:p>
        </p:txBody>
      </p:sp>
      <p:sp>
        <p:nvSpPr>
          <p:cNvPr id="3" name="Espace réservé du contenu 2"/>
          <p:cNvSpPr>
            <a:spLocks noGrp="1"/>
          </p:cNvSpPr>
          <p:nvPr>
            <p:ph idx="1"/>
          </p:nvPr>
        </p:nvSpPr>
        <p:spPr>
          <a:xfrm>
            <a:off x="323528" y="1484784"/>
            <a:ext cx="8579296" cy="4709120"/>
          </a:xfrm>
          <a:solidFill>
            <a:schemeClr val="bg2">
              <a:lumMod val="90000"/>
            </a:schemeClr>
          </a:solidFill>
        </p:spPr>
        <p:txBody>
          <a:bodyPr>
            <a:normAutofit fontScale="92500"/>
          </a:bodyPr>
          <a:lstStyle/>
          <a:p>
            <a:pPr marL="0" indent="0">
              <a:buNone/>
            </a:pPr>
            <a:endParaRPr lang="fr-FR" dirty="0" smtClean="0"/>
          </a:p>
          <a:p>
            <a:pPr marL="0" indent="0">
              <a:lnSpc>
                <a:spcPct val="150000"/>
              </a:lnSpc>
              <a:buNone/>
            </a:pPr>
            <a:r>
              <a:rPr lang="fr-FR" dirty="0" smtClean="0"/>
              <a:t>• </a:t>
            </a:r>
            <a:r>
              <a:rPr lang="fr-FR" dirty="0"/>
              <a:t>De porter assistance à </a:t>
            </a:r>
            <a:r>
              <a:rPr lang="fr-FR" dirty="0" smtClean="0"/>
              <a:t>toute personne </a:t>
            </a:r>
            <a:r>
              <a:rPr lang="fr-FR" dirty="0"/>
              <a:t>en péril.</a:t>
            </a:r>
          </a:p>
          <a:p>
            <a:pPr marL="0" indent="0">
              <a:lnSpc>
                <a:spcPct val="150000"/>
              </a:lnSpc>
              <a:buNone/>
            </a:pPr>
            <a:r>
              <a:rPr lang="fr-FR" dirty="0" smtClean="0"/>
              <a:t>• De </a:t>
            </a:r>
            <a:r>
              <a:rPr lang="fr-FR" dirty="0"/>
              <a:t>participer à la permanence </a:t>
            </a:r>
            <a:r>
              <a:rPr lang="fr-FR" dirty="0" smtClean="0"/>
              <a:t>des soins</a:t>
            </a:r>
            <a:r>
              <a:rPr lang="fr-FR" dirty="0"/>
              <a:t>.</a:t>
            </a:r>
          </a:p>
          <a:p>
            <a:pPr marL="0" indent="0">
              <a:lnSpc>
                <a:spcPct val="150000"/>
              </a:lnSpc>
              <a:buNone/>
            </a:pPr>
            <a:r>
              <a:rPr lang="fr-FR" dirty="0" smtClean="0"/>
              <a:t>• D’assurer </a:t>
            </a:r>
            <a:r>
              <a:rPr lang="fr-FR" dirty="0"/>
              <a:t>la continuité des soins </a:t>
            </a:r>
            <a:r>
              <a:rPr lang="fr-FR" dirty="0" smtClean="0"/>
              <a:t>lors de son absence.</a:t>
            </a:r>
          </a:p>
          <a:p>
            <a:pPr marL="0" indent="0">
              <a:lnSpc>
                <a:spcPct val="150000"/>
              </a:lnSpc>
              <a:buNone/>
            </a:pPr>
            <a:r>
              <a:rPr lang="fr-FR" dirty="0" smtClean="0"/>
              <a:t>• D’informer </a:t>
            </a:r>
            <a:r>
              <a:rPr lang="fr-FR" dirty="0"/>
              <a:t>le médecin traitant de </a:t>
            </a:r>
            <a:r>
              <a:rPr lang="fr-FR" dirty="0" smtClean="0"/>
              <a:t>son intervention</a:t>
            </a:r>
            <a:endParaRPr lang="fr-FR" dirty="0"/>
          </a:p>
        </p:txBody>
      </p:sp>
    </p:spTree>
    <p:extLst>
      <p:ext uri="{BB962C8B-B14F-4D97-AF65-F5344CB8AC3E}">
        <p14:creationId xmlns:p14="http://schemas.microsoft.com/office/powerpoint/2010/main" val="45532897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404664"/>
            <a:ext cx="7772400" cy="1470025"/>
          </a:xfrm>
        </p:spPr>
        <p:txBody>
          <a:bodyPr>
            <a:normAutofit/>
          </a:bodyPr>
          <a:lstStyle/>
          <a:p>
            <a:r>
              <a:rPr lang="fr-FR" sz="4000" dirty="0"/>
              <a:t>L</a:t>
            </a:r>
            <a:r>
              <a:rPr lang="fr-FR" sz="4000" dirty="0" smtClean="0"/>
              <a:t>es </a:t>
            </a:r>
            <a:r>
              <a:rPr lang="fr-FR" sz="4000" dirty="0"/>
              <a:t>recours urgents ou non</a:t>
            </a:r>
            <a:br>
              <a:rPr lang="fr-FR" sz="4000" dirty="0"/>
            </a:br>
            <a:r>
              <a:rPr lang="fr-FR" sz="4000" dirty="0"/>
              <a:t>programmés en médecine générale </a:t>
            </a:r>
          </a:p>
        </p:txBody>
      </p:sp>
      <p:sp>
        <p:nvSpPr>
          <p:cNvPr id="4" name="Sous-titre 3"/>
          <p:cNvSpPr>
            <a:spLocks noGrp="1"/>
          </p:cNvSpPr>
          <p:nvPr>
            <p:ph type="subTitle" idx="1"/>
          </p:nvPr>
        </p:nvSpPr>
        <p:spPr>
          <a:xfrm>
            <a:off x="755576" y="2852936"/>
            <a:ext cx="7704856" cy="3649961"/>
          </a:xfrm>
          <a:solidFill>
            <a:schemeClr val="bg2">
              <a:lumMod val="90000"/>
            </a:schemeClr>
          </a:solidFill>
        </p:spPr>
        <p:txBody>
          <a:bodyPr/>
          <a:lstStyle/>
          <a:p>
            <a:pPr marL="457200" indent="-457200" algn="just">
              <a:buFont typeface="Arial" panose="020B0604020202020204" pitchFamily="34" charset="0"/>
              <a:buChar char="•"/>
            </a:pPr>
            <a:r>
              <a:rPr lang="fr-FR" dirty="0" smtClean="0">
                <a:solidFill>
                  <a:schemeClr val="tx1"/>
                </a:solidFill>
              </a:rPr>
              <a:t>Représentent </a:t>
            </a:r>
            <a:r>
              <a:rPr lang="fr-FR" b="1" dirty="0" smtClean="0">
                <a:solidFill>
                  <a:schemeClr val="tx1"/>
                </a:solidFill>
              </a:rPr>
              <a:t>12 </a:t>
            </a:r>
            <a:r>
              <a:rPr lang="fr-FR" b="1" dirty="0">
                <a:solidFill>
                  <a:schemeClr val="tx1"/>
                </a:solidFill>
              </a:rPr>
              <a:t>% </a:t>
            </a:r>
            <a:r>
              <a:rPr lang="fr-FR" dirty="0">
                <a:solidFill>
                  <a:schemeClr val="tx1"/>
                </a:solidFill>
              </a:rPr>
              <a:t>de l’ensemble </a:t>
            </a:r>
            <a:r>
              <a:rPr lang="fr-FR" dirty="0" smtClean="0">
                <a:solidFill>
                  <a:schemeClr val="tx1"/>
                </a:solidFill>
              </a:rPr>
              <a:t>des consultations </a:t>
            </a:r>
            <a:r>
              <a:rPr lang="fr-FR" dirty="0">
                <a:solidFill>
                  <a:schemeClr val="tx1"/>
                </a:solidFill>
              </a:rPr>
              <a:t>et visites </a:t>
            </a:r>
            <a:r>
              <a:rPr lang="fr-FR" dirty="0" smtClean="0">
                <a:solidFill>
                  <a:schemeClr val="tx1"/>
                </a:solidFill>
              </a:rPr>
              <a:t>effectuées</a:t>
            </a:r>
          </a:p>
          <a:p>
            <a:pPr algn="just"/>
            <a:endParaRPr lang="fr-FR" dirty="0">
              <a:solidFill>
                <a:schemeClr val="tx1"/>
              </a:solidFill>
            </a:endParaRPr>
          </a:p>
          <a:p>
            <a:pPr marL="457200" indent="-457200" algn="just">
              <a:buFont typeface="Arial" panose="020B0604020202020204" pitchFamily="34" charset="0"/>
              <a:buChar char="•"/>
            </a:pPr>
            <a:r>
              <a:rPr lang="fr-FR" dirty="0">
                <a:solidFill>
                  <a:schemeClr val="tx1"/>
                </a:solidFill>
              </a:rPr>
              <a:t>Seuls 5% nécessitent une hospitalisation</a:t>
            </a:r>
          </a:p>
          <a:p>
            <a:pPr algn="l"/>
            <a:endParaRPr lang="fr-FR" dirty="0" smtClean="0">
              <a:solidFill>
                <a:schemeClr val="tx1"/>
              </a:solidFill>
            </a:endParaRPr>
          </a:p>
          <a:p>
            <a:pPr algn="l"/>
            <a:endParaRPr lang="fr-FR" sz="1400" dirty="0" smtClean="0">
              <a:solidFill>
                <a:schemeClr val="tx1"/>
              </a:solidFill>
            </a:endParaRPr>
          </a:p>
          <a:p>
            <a:pPr algn="l"/>
            <a:r>
              <a:rPr lang="fr-FR" sz="1600" dirty="0" smtClean="0">
                <a:solidFill>
                  <a:schemeClr val="tx1"/>
                </a:solidFill>
              </a:rPr>
              <a:t>* DREES 2006</a:t>
            </a:r>
            <a:endParaRPr lang="fr-FR" sz="1600" dirty="0">
              <a:solidFill>
                <a:schemeClr val="tx1"/>
              </a:solidFill>
            </a:endParaRPr>
          </a:p>
        </p:txBody>
      </p:sp>
    </p:spTree>
    <p:extLst>
      <p:ext uri="{BB962C8B-B14F-4D97-AF65-F5344CB8AC3E}">
        <p14:creationId xmlns:p14="http://schemas.microsoft.com/office/powerpoint/2010/main" val="422126423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a:t>L'urgence </a:t>
            </a:r>
            <a:r>
              <a:rPr lang="fr-FR" sz="4000" dirty="0" smtClean="0"/>
              <a:t>médicale</a:t>
            </a:r>
            <a:endParaRPr lang="fr-FR" sz="4000" dirty="0"/>
          </a:p>
        </p:txBody>
      </p:sp>
      <p:sp>
        <p:nvSpPr>
          <p:cNvPr id="3" name="Espace réservé du contenu 2"/>
          <p:cNvSpPr>
            <a:spLocks noGrp="1"/>
          </p:cNvSpPr>
          <p:nvPr>
            <p:ph idx="1"/>
          </p:nvPr>
        </p:nvSpPr>
        <p:spPr>
          <a:xfrm>
            <a:off x="457200" y="1600200"/>
            <a:ext cx="8229600" cy="4853135"/>
          </a:xfrm>
        </p:spPr>
        <p:txBody>
          <a:bodyPr>
            <a:normAutofit fontScale="85000" lnSpcReduction="20000"/>
          </a:bodyPr>
          <a:lstStyle/>
          <a:p>
            <a:pPr marL="0" indent="0">
              <a:buNone/>
            </a:pPr>
            <a:r>
              <a:rPr lang="fr-FR" dirty="0" smtClean="0"/>
              <a:t>• </a:t>
            </a:r>
            <a:r>
              <a:rPr lang="fr-FR" b="1" dirty="0"/>
              <a:t>Niveau 1 </a:t>
            </a:r>
            <a:r>
              <a:rPr lang="fr-FR" dirty="0"/>
              <a:t>: pas de justification d'accès à un </a:t>
            </a:r>
            <a:r>
              <a:rPr lang="fr-FR" dirty="0" smtClean="0"/>
              <a:t>plateau technique </a:t>
            </a:r>
            <a:r>
              <a:rPr lang="fr-FR" dirty="0"/>
              <a:t>en urgence.</a:t>
            </a:r>
          </a:p>
          <a:p>
            <a:pPr marL="0" indent="0">
              <a:buNone/>
            </a:pPr>
            <a:r>
              <a:rPr lang="fr-FR" dirty="0"/>
              <a:t>• </a:t>
            </a:r>
            <a:r>
              <a:rPr lang="fr-FR" b="1" dirty="0"/>
              <a:t>Niveau 2 </a:t>
            </a:r>
            <a:r>
              <a:rPr lang="fr-FR" dirty="0"/>
              <a:t>: pronostic vital n’est pas engagé, </a:t>
            </a:r>
            <a:r>
              <a:rPr lang="fr-FR" dirty="0" smtClean="0"/>
              <a:t>le pronostic </a:t>
            </a:r>
            <a:r>
              <a:rPr lang="fr-FR" dirty="0"/>
              <a:t>est stable mais nécessité d’ un </a:t>
            </a:r>
            <a:r>
              <a:rPr lang="fr-FR" dirty="0" smtClean="0"/>
              <a:t>plateau technique</a:t>
            </a:r>
            <a:r>
              <a:rPr lang="fr-FR" dirty="0"/>
              <a:t>.</a:t>
            </a:r>
          </a:p>
          <a:p>
            <a:pPr marL="0" indent="0">
              <a:buNone/>
            </a:pPr>
            <a:r>
              <a:rPr lang="fr-FR" dirty="0"/>
              <a:t>• </a:t>
            </a:r>
            <a:r>
              <a:rPr lang="fr-FR" b="1" dirty="0"/>
              <a:t>Niveau 3 </a:t>
            </a:r>
            <a:r>
              <a:rPr lang="fr-FR" dirty="0"/>
              <a:t>: pronostic incertain et instable , </a:t>
            </a:r>
            <a:r>
              <a:rPr lang="fr-FR" dirty="0" smtClean="0"/>
              <a:t>nécessite l'accès </a:t>
            </a:r>
            <a:r>
              <a:rPr lang="fr-FR" dirty="0"/>
              <a:t>rapide à un plateau parfois spécialisé</a:t>
            </a:r>
            <a:r>
              <a:rPr lang="fr-FR" dirty="0" smtClean="0"/>
              <a:t>.</a:t>
            </a:r>
          </a:p>
          <a:p>
            <a:pPr marL="0" indent="0">
              <a:buNone/>
            </a:pPr>
            <a:r>
              <a:rPr lang="fr-FR" dirty="0" smtClean="0"/>
              <a:t>• </a:t>
            </a:r>
            <a:r>
              <a:rPr lang="fr-FR" b="1" dirty="0"/>
              <a:t>Niveau 4 </a:t>
            </a:r>
            <a:r>
              <a:rPr lang="fr-FR" dirty="0"/>
              <a:t>: pronostic vital engagé et nécessité </a:t>
            </a:r>
            <a:r>
              <a:rPr lang="fr-FR" dirty="0" smtClean="0"/>
              <a:t>d’une intervention </a:t>
            </a:r>
            <a:r>
              <a:rPr lang="fr-FR" dirty="0"/>
              <a:t>immédiate et mise en alerte du SMUR.</a:t>
            </a:r>
          </a:p>
          <a:p>
            <a:pPr marL="0" indent="0">
              <a:buNone/>
            </a:pPr>
            <a:r>
              <a:rPr lang="fr-FR" dirty="0"/>
              <a:t>• </a:t>
            </a:r>
            <a:r>
              <a:rPr lang="fr-FR" b="1" dirty="0"/>
              <a:t>Niveau 5 </a:t>
            </a:r>
            <a:r>
              <a:rPr lang="fr-FR" dirty="0"/>
              <a:t>: situation d'extrême urgence </a:t>
            </a:r>
            <a:r>
              <a:rPr lang="fr-FR" dirty="0" smtClean="0"/>
              <a:t>nécessitant des </a:t>
            </a:r>
            <a:r>
              <a:rPr lang="fr-FR" dirty="0"/>
              <a:t>gestes symptomatique de réanimation destinés </a:t>
            </a:r>
            <a:r>
              <a:rPr lang="fr-FR" dirty="0" smtClean="0"/>
              <a:t>à préserver </a:t>
            </a:r>
            <a:r>
              <a:rPr lang="fr-FR" dirty="0"/>
              <a:t>le pronostic vital en attendant l’arrivée </a:t>
            </a:r>
            <a:r>
              <a:rPr lang="fr-FR" dirty="0" smtClean="0"/>
              <a:t>du SMUR .</a:t>
            </a:r>
          </a:p>
          <a:p>
            <a:pPr marL="0" indent="0">
              <a:buNone/>
            </a:pPr>
            <a:endParaRPr lang="fr-FR" sz="1600" dirty="0"/>
          </a:p>
          <a:p>
            <a:pPr marL="0" indent="0">
              <a:buNone/>
            </a:pPr>
            <a:r>
              <a:rPr lang="fr-FR" sz="1600" dirty="0" smtClean="0"/>
              <a:t>* Conseil </a:t>
            </a:r>
            <a:r>
              <a:rPr lang="fr-FR" sz="1600" dirty="0"/>
              <a:t>N</a:t>
            </a:r>
            <a:r>
              <a:rPr lang="fr-FR" sz="1600" dirty="0" smtClean="0"/>
              <a:t>ational </a:t>
            </a:r>
            <a:r>
              <a:rPr lang="fr-FR" sz="1600" dirty="0"/>
              <a:t>de </a:t>
            </a:r>
            <a:r>
              <a:rPr lang="fr-FR" sz="1600" dirty="0" smtClean="0"/>
              <a:t>l’Ordre des Médecins</a:t>
            </a:r>
            <a:endParaRPr lang="fr-FR" sz="1900" dirty="0"/>
          </a:p>
        </p:txBody>
      </p:sp>
    </p:spTree>
    <p:extLst>
      <p:ext uri="{BB962C8B-B14F-4D97-AF65-F5344CB8AC3E}">
        <p14:creationId xmlns:p14="http://schemas.microsoft.com/office/powerpoint/2010/main" val="25101040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hangingPunct="1"/>
            <a:r>
              <a:rPr lang="fr-FR" altLang="fr-FR" sz="4000" dirty="0" smtClean="0"/>
              <a:t>Il faut distinguer :</a:t>
            </a:r>
            <a:endParaRPr lang="fr-FR" altLang="fr-FR" sz="4000" u="sng" dirty="0" smtClean="0"/>
          </a:p>
        </p:txBody>
      </p:sp>
      <p:pic>
        <p:nvPicPr>
          <p:cNvPr id="13316" name="Image 4" descr="empreinte université.jp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13688" y="350838"/>
            <a:ext cx="960437" cy="150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ous-titre 4"/>
          <p:cNvSpPr txBox="1">
            <a:spLocks/>
          </p:cNvSpPr>
          <p:nvPr/>
        </p:nvSpPr>
        <p:spPr>
          <a:xfrm>
            <a:off x="1370384" y="1903967"/>
            <a:ext cx="2880319" cy="885504"/>
          </a:xfrm>
          <a:prstGeom prst="rect">
            <a:avLst/>
          </a:prstGeom>
          <a:solidFill>
            <a:schemeClr val="bg2">
              <a:lumMod val="90000"/>
            </a:schemeClr>
          </a:solidFill>
        </p:spPr>
        <p:txBody>
          <a:bodyPr vert="horz" lIns="91427" tIns="45714" rIns="91427" bIns="45714" rtlCol="0">
            <a:normAutofit fontScale="25000" lnSpcReduction="20000"/>
          </a:bodyPr>
          <a:lstStyle>
            <a:lvl1pPr marL="342849" indent="-342849" algn="l" defTabSz="91426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39" indent="-285708" algn="l" defTabSz="91426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29" indent="-228567" algn="l" defTabSz="91426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961"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094"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25"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359"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490"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622"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70000"/>
              </a:lnSpc>
              <a:buNone/>
            </a:pPr>
            <a:r>
              <a:rPr lang="fr-FR" altLang="fr-FR" sz="12800" dirty="0" smtClean="0"/>
              <a:t>L’urgence vitale </a:t>
            </a:r>
          </a:p>
        </p:txBody>
      </p:sp>
      <p:sp>
        <p:nvSpPr>
          <p:cNvPr id="7" name="Sous-titre 4"/>
          <p:cNvSpPr txBox="1">
            <a:spLocks/>
          </p:cNvSpPr>
          <p:nvPr/>
        </p:nvSpPr>
        <p:spPr>
          <a:xfrm>
            <a:off x="1121097" y="4077072"/>
            <a:ext cx="3378895" cy="885504"/>
          </a:xfrm>
          <a:prstGeom prst="rect">
            <a:avLst/>
          </a:prstGeom>
          <a:solidFill>
            <a:schemeClr val="bg2">
              <a:lumMod val="90000"/>
            </a:schemeClr>
          </a:solidFill>
        </p:spPr>
        <p:txBody>
          <a:bodyPr vert="horz" lIns="91427" tIns="45714" rIns="91427" bIns="45714" rtlCol="0">
            <a:normAutofit/>
          </a:bodyPr>
          <a:lstStyle>
            <a:lvl1pPr marL="342849" indent="-342849" algn="l" defTabSz="91426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39" indent="-285708" algn="l" defTabSz="91426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29" indent="-228567" algn="l" defTabSz="91426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961"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094"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25"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359"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490"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622"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70000"/>
              </a:lnSpc>
              <a:buNone/>
            </a:pPr>
            <a:r>
              <a:rPr lang="fr-FR" altLang="fr-FR" sz="2800" smtClean="0"/>
              <a:t>L’urgence ressentie</a:t>
            </a:r>
            <a:endParaRPr lang="fr-FR" altLang="fr-FR" sz="2800" dirty="0" smtClean="0"/>
          </a:p>
        </p:txBody>
      </p:sp>
      <p:sp>
        <p:nvSpPr>
          <p:cNvPr id="8" name="Sous-titre 4"/>
          <p:cNvSpPr txBox="1">
            <a:spLocks/>
          </p:cNvSpPr>
          <p:nvPr/>
        </p:nvSpPr>
        <p:spPr>
          <a:xfrm>
            <a:off x="5072229" y="1903967"/>
            <a:ext cx="2880320" cy="885504"/>
          </a:xfrm>
          <a:prstGeom prst="rect">
            <a:avLst/>
          </a:prstGeom>
          <a:solidFill>
            <a:schemeClr val="bg2">
              <a:lumMod val="90000"/>
            </a:schemeClr>
          </a:solidFill>
        </p:spPr>
        <p:txBody>
          <a:bodyPr vert="horz" lIns="91427" tIns="45714" rIns="91427" bIns="45714" rtlCol="0">
            <a:normAutofit fontScale="25000" lnSpcReduction="20000"/>
          </a:bodyPr>
          <a:lstStyle>
            <a:lvl1pPr marL="342849" indent="-342849" algn="l" defTabSz="91426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39" indent="-285708" algn="l" defTabSz="91426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29" indent="-228567" algn="l" defTabSz="91426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961"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094"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25"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359"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490"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622"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70000"/>
              </a:lnSpc>
              <a:buNone/>
            </a:pPr>
            <a:r>
              <a:rPr lang="fr-FR" altLang="fr-FR" sz="12800" dirty="0"/>
              <a:t>L</a:t>
            </a:r>
            <a:r>
              <a:rPr lang="fr-FR" altLang="fr-FR" sz="12800" dirty="0" smtClean="0"/>
              <a:t>’urgence vraie</a:t>
            </a:r>
          </a:p>
        </p:txBody>
      </p:sp>
      <p:sp>
        <p:nvSpPr>
          <p:cNvPr id="9" name="Sous-titre 4"/>
          <p:cNvSpPr txBox="1">
            <a:spLocks/>
          </p:cNvSpPr>
          <p:nvPr/>
        </p:nvSpPr>
        <p:spPr>
          <a:xfrm>
            <a:off x="4784080" y="4077072"/>
            <a:ext cx="3609826" cy="885504"/>
          </a:xfrm>
          <a:prstGeom prst="rect">
            <a:avLst/>
          </a:prstGeom>
          <a:solidFill>
            <a:schemeClr val="bg2">
              <a:lumMod val="90000"/>
            </a:schemeClr>
          </a:solidFill>
        </p:spPr>
        <p:txBody>
          <a:bodyPr vert="horz" lIns="91427" tIns="45714" rIns="91427" bIns="45714" rtlCol="0">
            <a:normAutofit fontScale="25000" lnSpcReduction="20000"/>
          </a:bodyPr>
          <a:lstStyle>
            <a:lvl1pPr marL="342849" indent="-342849" algn="l" defTabSz="91426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39" indent="-285708" algn="l" defTabSz="91426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29" indent="-228567" algn="l" defTabSz="91426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961"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094"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25"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359"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490"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622" indent="-228567"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70000"/>
              </a:lnSpc>
              <a:buNone/>
            </a:pPr>
            <a:r>
              <a:rPr lang="fr-FR" altLang="fr-FR" sz="12800" dirty="0" smtClean="0"/>
              <a:t>L’urgence de confort</a:t>
            </a:r>
          </a:p>
        </p:txBody>
      </p:sp>
      <p:cxnSp>
        <p:nvCxnSpPr>
          <p:cNvPr id="3" name="Connecteur droit avec flèche 2"/>
          <p:cNvCxnSpPr/>
          <p:nvPr/>
        </p:nvCxnSpPr>
        <p:spPr>
          <a:xfrm flipH="1">
            <a:off x="2699792" y="2924944"/>
            <a:ext cx="1" cy="42350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 name="ZoneTexte 3"/>
          <p:cNvSpPr txBox="1"/>
          <p:nvPr/>
        </p:nvSpPr>
        <p:spPr>
          <a:xfrm>
            <a:off x="1652937" y="3348449"/>
            <a:ext cx="2304256" cy="369332"/>
          </a:xfrm>
          <a:prstGeom prst="rect">
            <a:avLst/>
          </a:prstGeom>
          <a:noFill/>
        </p:spPr>
        <p:txBody>
          <a:bodyPr wrap="square" rtlCol="0">
            <a:spAutoFit/>
          </a:bodyPr>
          <a:lstStyle/>
          <a:p>
            <a:r>
              <a:rPr lang="fr-FR" dirty="0" smtClean="0"/>
              <a:t>Pronostic vital engagé</a:t>
            </a:r>
            <a:endParaRPr lang="fr-FR" dirty="0"/>
          </a:p>
        </p:txBody>
      </p:sp>
      <p:cxnSp>
        <p:nvCxnSpPr>
          <p:cNvPr id="11" name="Connecteur droit avec flèche 10"/>
          <p:cNvCxnSpPr/>
          <p:nvPr/>
        </p:nvCxnSpPr>
        <p:spPr>
          <a:xfrm flipH="1">
            <a:off x="6516216" y="2852936"/>
            <a:ext cx="1" cy="42350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2" name="ZoneTexte 11"/>
          <p:cNvSpPr txBox="1"/>
          <p:nvPr/>
        </p:nvSpPr>
        <p:spPr>
          <a:xfrm>
            <a:off x="5508104" y="3356992"/>
            <a:ext cx="2304256" cy="369332"/>
          </a:xfrm>
          <a:prstGeom prst="rect">
            <a:avLst/>
          </a:prstGeom>
          <a:noFill/>
        </p:spPr>
        <p:txBody>
          <a:bodyPr wrap="square" rtlCol="0">
            <a:spAutoFit/>
          </a:bodyPr>
          <a:lstStyle/>
          <a:p>
            <a:pPr algn="ctr"/>
            <a:r>
              <a:rPr lang="fr-FR" dirty="0" smtClean="0"/>
              <a:t>Soins urgents</a:t>
            </a:r>
            <a:endParaRPr lang="fr-FR" dirty="0"/>
          </a:p>
        </p:txBody>
      </p:sp>
      <p:cxnSp>
        <p:nvCxnSpPr>
          <p:cNvPr id="13" name="Connecteur droit avec flèche 12"/>
          <p:cNvCxnSpPr/>
          <p:nvPr/>
        </p:nvCxnSpPr>
        <p:spPr>
          <a:xfrm flipH="1">
            <a:off x="2699792" y="5373216"/>
            <a:ext cx="1" cy="42350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4" name="ZoneTexte 13"/>
          <p:cNvSpPr txBox="1"/>
          <p:nvPr/>
        </p:nvSpPr>
        <p:spPr>
          <a:xfrm>
            <a:off x="1439508" y="5914835"/>
            <a:ext cx="2818692" cy="369332"/>
          </a:xfrm>
          <a:prstGeom prst="rect">
            <a:avLst/>
          </a:prstGeom>
          <a:noFill/>
        </p:spPr>
        <p:txBody>
          <a:bodyPr wrap="square" rtlCol="0">
            <a:spAutoFit/>
          </a:bodyPr>
          <a:lstStyle/>
          <a:p>
            <a:r>
              <a:rPr lang="fr-FR" dirty="0" smtClean="0"/>
              <a:t>Aucune pathologie grave</a:t>
            </a:r>
            <a:endParaRPr lang="fr-FR" dirty="0"/>
          </a:p>
        </p:txBody>
      </p:sp>
      <p:cxnSp>
        <p:nvCxnSpPr>
          <p:cNvPr id="15" name="Connecteur droit avec flèche 14"/>
          <p:cNvCxnSpPr/>
          <p:nvPr/>
        </p:nvCxnSpPr>
        <p:spPr>
          <a:xfrm flipH="1">
            <a:off x="6516216" y="5445224"/>
            <a:ext cx="1" cy="42350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6" name="ZoneTexte 15"/>
          <p:cNvSpPr txBox="1"/>
          <p:nvPr/>
        </p:nvSpPr>
        <p:spPr>
          <a:xfrm>
            <a:off x="5292080" y="5013176"/>
            <a:ext cx="2564505" cy="369332"/>
          </a:xfrm>
          <a:prstGeom prst="rect">
            <a:avLst/>
          </a:prstGeom>
          <a:noFill/>
        </p:spPr>
        <p:txBody>
          <a:bodyPr wrap="square" rtlCol="0">
            <a:spAutoFit/>
          </a:bodyPr>
          <a:lstStyle/>
          <a:p>
            <a:pPr algn="ctr"/>
            <a:r>
              <a:rPr lang="fr-FR" dirty="0" smtClean="0"/>
              <a:t>Majore ses symptômes</a:t>
            </a:r>
            <a:endParaRPr lang="fr-FR" dirty="0"/>
          </a:p>
        </p:txBody>
      </p:sp>
      <p:sp>
        <p:nvSpPr>
          <p:cNvPr id="17" name="ZoneTexte 16"/>
          <p:cNvSpPr txBox="1"/>
          <p:nvPr/>
        </p:nvSpPr>
        <p:spPr>
          <a:xfrm>
            <a:off x="5148064" y="6021288"/>
            <a:ext cx="2818692" cy="369332"/>
          </a:xfrm>
          <a:prstGeom prst="rect">
            <a:avLst/>
          </a:prstGeom>
          <a:noFill/>
        </p:spPr>
        <p:txBody>
          <a:bodyPr wrap="square" rtlCol="0">
            <a:spAutoFit/>
          </a:bodyPr>
          <a:lstStyle/>
          <a:p>
            <a:pPr algn="ctr"/>
            <a:r>
              <a:rPr lang="fr-FR" dirty="0" smtClean="0"/>
              <a:t>Aucune pathologie grave</a:t>
            </a:r>
            <a:endParaRPr lang="fr-FR" dirty="0"/>
          </a:p>
        </p:txBody>
      </p:sp>
      <p:sp>
        <p:nvSpPr>
          <p:cNvPr id="18" name="ZoneTexte 17"/>
          <p:cNvSpPr txBox="1"/>
          <p:nvPr/>
        </p:nvSpPr>
        <p:spPr>
          <a:xfrm>
            <a:off x="1154361" y="4975283"/>
            <a:ext cx="3413696" cy="369332"/>
          </a:xfrm>
          <a:prstGeom prst="rect">
            <a:avLst/>
          </a:prstGeom>
          <a:noFill/>
        </p:spPr>
        <p:txBody>
          <a:bodyPr wrap="square" rtlCol="0">
            <a:spAutoFit/>
          </a:bodyPr>
          <a:lstStyle/>
          <a:p>
            <a:r>
              <a:rPr lang="fr-FR" dirty="0" smtClean="0"/>
              <a:t>Pense nécessiter des soins urgents</a:t>
            </a:r>
            <a:endParaRPr lang="fr-FR" dirty="0"/>
          </a:p>
        </p:txBody>
      </p:sp>
    </p:spTree>
    <p:extLst>
      <p:ext uri="{BB962C8B-B14F-4D97-AF65-F5344CB8AC3E}">
        <p14:creationId xmlns:p14="http://schemas.microsoft.com/office/powerpoint/2010/main" val="16526088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4" grpId="0"/>
      <p:bldP spid="12" grpId="0"/>
      <p:bldP spid="14" grpId="0"/>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109419" y="188640"/>
            <a:ext cx="6984776" cy="1143000"/>
          </a:xfrm>
        </p:spPr>
        <p:txBody>
          <a:bodyPr>
            <a:noAutofit/>
          </a:bodyPr>
          <a:lstStyle/>
          <a:p>
            <a:pPr eaLnBrk="1" hangingPunct="1"/>
            <a:r>
              <a:rPr lang="fr-FR" altLang="fr-FR" sz="4000" dirty="0" smtClean="0"/>
              <a:t>Les critères bio-psycho-sociaux</a:t>
            </a:r>
            <a:br>
              <a:rPr lang="fr-FR" altLang="fr-FR" sz="4000" dirty="0" smtClean="0"/>
            </a:br>
            <a:r>
              <a:rPr lang="fr-FR" altLang="fr-FR" sz="4000" dirty="0" smtClean="0"/>
              <a:t>                                     </a:t>
            </a:r>
            <a:endParaRPr lang="fr-FR" altLang="fr-FR" sz="4000" i="1" u="sng" dirty="0" smtClean="0"/>
          </a:p>
        </p:txBody>
      </p:sp>
      <p:sp>
        <p:nvSpPr>
          <p:cNvPr id="6" name="Oval 3"/>
          <p:cNvSpPr>
            <a:spLocks noChangeArrowheads="1"/>
          </p:cNvSpPr>
          <p:nvPr/>
        </p:nvSpPr>
        <p:spPr bwMode="auto">
          <a:xfrm>
            <a:off x="4572000" y="1512886"/>
            <a:ext cx="3068637" cy="3038475"/>
          </a:xfrm>
          <a:prstGeom prst="ellipse">
            <a:avLst/>
          </a:prstGeom>
          <a:solidFill>
            <a:srgbClr val="99CCFF">
              <a:alpha val="0"/>
            </a:srgbClr>
          </a:solidFill>
          <a:ln w="360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9pPr>
          </a:lstStyle>
          <a:p>
            <a:pPr algn="ctr"/>
            <a:r>
              <a:rPr lang="fr-FR" altLang="fr-FR" dirty="0" smtClean="0"/>
              <a:t>Patient non connu,</a:t>
            </a:r>
          </a:p>
          <a:p>
            <a:pPr algn="ctr"/>
            <a:r>
              <a:rPr lang="fr-FR" altLang="fr-FR" dirty="0" smtClean="0"/>
              <a:t>Inquiétude majeure,</a:t>
            </a:r>
          </a:p>
          <a:p>
            <a:pPr algn="ctr"/>
            <a:r>
              <a:rPr lang="fr-FR" altLang="fr-FR" dirty="0" smtClean="0"/>
              <a:t>Agressivité majeure,</a:t>
            </a:r>
          </a:p>
          <a:p>
            <a:pPr algn="ctr"/>
            <a:r>
              <a:rPr lang="fr-FR" altLang="fr-FR" dirty="0" smtClean="0"/>
              <a:t>Idées suicidaires,</a:t>
            </a:r>
          </a:p>
          <a:p>
            <a:pPr algn="ctr"/>
            <a:r>
              <a:rPr lang="fr-FR" altLang="fr-FR" dirty="0" smtClean="0"/>
              <a:t>Etc…</a:t>
            </a:r>
            <a:endParaRPr lang="fr-FR" altLang="fr-FR" dirty="0"/>
          </a:p>
          <a:p>
            <a:pPr algn="ctr"/>
            <a:endParaRPr lang="fr-FR" altLang="fr-FR" dirty="0"/>
          </a:p>
        </p:txBody>
      </p:sp>
      <p:sp>
        <p:nvSpPr>
          <p:cNvPr id="7" name="Oval 4"/>
          <p:cNvSpPr>
            <a:spLocks noChangeArrowheads="1"/>
          </p:cNvSpPr>
          <p:nvPr/>
        </p:nvSpPr>
        <p:spPr bwMode="auto">
          <a:xfrm>
            <a:off x="1640681" y="1078706"/>
            <a:ext cx="3281363" cy="3235325"/>
          </a:xfrm>
          <a:prstGeom prst="ellipse">
            <a:avLst/>
          </a:prstGeom>
          <a:solidFill>
            <a:srgbClr val="99CCFF">
              <a:alpha val="0"/>
            </a:srgbClr>
          </a:solidFill>
          <a:ln w="36000">
            <a:solidFill>
              <a:srgbClr val="FF950E"/>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9pPr>
          </a:lstStyle>
          <a:p>
            <a:pPr algn="ctr"/>
            <a:r>
              <a:rPr lang="fr-FR" altLang="fr-FR" dirty="0" smtClean="0"/>
              <a:t>Conscience,</a:t>
            </a:r>
          </a:p>
          <a:p>
            <a:pPr algn="ctr"/>
            <a:r>
              <a:rPr lang="fr-FR" altLang="fr-FR" dirty="0" smtClean="0"/>
              <a:t>Tachycardie, </a:t>
            </a:r>
          </a:p>
          <a:p>
            <a:pPr algn="ctr"/>
            <a:r>
              <a:rPr lang="fr-FR" altLang="fr-FR" dirty="0" smtClean="0"/>
              <a:t>HTA ou </a:t>
            </a:r>
            <a:r>
              <a:rPr lang="fr-FR" altLang="fr-FR" dirty="0" err="1" smtClean="0"/>
              <a:t>hypoTA</a:t>
            </a:r>
            <a:r>
              <a:rPr lang="fr-FR" altLang="fr-FR" dirty="0" smtClean="0"/>
              <a:t>,</a:t>
            </a:r>
          </a:p>
          <a:p>
            <a:pPr algn="ctr"/>
            <a:r>
              <a:rPr lang="fr-FR" altLang="fr-FR" dirty="0" smtClean="0"/>
              <a:t>Signes de lutte ou cyanose,</a:t>
            </a:r>
          </a:p>
          <a:p>
            <a:pPr algn="ctr"/>
            <a:r>
              <a:rPr lang="fr-FR" altLang="fr-FR" dirty="0" smtClean="0"/>
              <a:t>Fièvre,</a:t>
            </a:r>
          </a:p>
          <a:p>
            <a:pPr algn="ctr"/>
            <a:r>
              <a:rPr lang="fr-FR" altLang="fr-FR" dirty="0" smtClean="0"/>
              <a:t>Purpura,</a:t>
            </a:r>
          </a:p>
          <a:p>
            <a:pPr algn="ctr"/>
            <a:r>
              <a:rPr lang="fr-FR" altLang="fr-FR" dirty="0" smtClean="0"/>
              <a:t>Etc…</a:t>
            </a:r>
          </a:p>
        </p:txBody>
      </p:sp>
      <p:sp>
        <p:nvSpPr>
          <p:cNvPr id="8" name="Oval 5"/>
          <p:cNvSpPr>
            <a:spLocks noChangeArrowheads="1"/>
          </p:cNvSpPr>
          <p:nvPr/>
        </p:nvSpPr>
        <p:spPr bwMode="auto">
          <a:xfrm>
            <a:off x="3075983" y="3420269"/>
            <a:ext cx="2709523" cy="2714154"/>
          </a:xfrm>
          <a:prstGeom prst="ellipse">
            <a:avLst/>
          </a:prstGeom>
          <a:solidFill>
            <a:srgbClr val="99CCFF">
              <a:alpha val="0"/>
            </a:srgbClr>
          </a:solidFill>
          <a:ln w="36000">
            <a:solidFill>
              <a:srgbClr val="00AE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9pPr>
          </a:lstStyle>
          <a:p>
            <a:pPr algn="ctr"/>
            <a:endParaRPr lang="fr-FR" altLang="fr-FR" dirty="0" smtClean="0">
              <a:solidFill>
                <a:schemeClr val="tx1"/>
              </a:solidFill>
            </a:endParaRPr>
          </a:p>
          <a:p>
            <a:pPr algn="ctr"/>
            <a:endParaRPr lang="fr-FR" altLang="fr-FR" dirty="0">
              <a:solidFill>
                <a:schemeClr val="tx1"/>
              </a:solidFill>
            </a:endParaRPr>
          </a:p>
          <a:p>
            <a:pPr algn="ctr"/>
            <a:r>
              <a:rPr lang="fr-FR" altLang="fr-FR" dirty="0">
                <a:solidFill>
                  <a:schemeClr val="tx1"/>
                </a:solidFill>
              </a:rPr>
              <a:t>H</a:t>
            </a:r>
            <a:r>
              <a:rPr lang="fr-FR" altLang="fr-FR" dirty="0" smtClean="0">
                <a:solidFill>
                  <a:schemeClr val="tx1"/>
                </a:solidFill>
              </a:rPr>
              <a:t>abitat loin </a:t>
            </a:r>
          </a:p>
          <a:p>
            <a:pPr algn="ctr"/>
            <a:r>
              <a:rPr lang="fr-FR" altLang="fr-FR" dirty="0" smtClean="0">
                <a:solidFill>
                  <a:schemeClr val="tx1"/>
                </a:solidFill>
              </a:rPr>
              <a:t>de l’hôpital,</a:t>
            </a:r>
          </a:p>
          <a:p>
            <a:pPr algn="ctr"/>
            <a:r>
              <a:rPr lang="fr-FR" altLang="fr-FR" dirty="0" smtClean="0">
                <a:solidFill>
                  <a:schemeClr val="tx1"/>
                </a:solidFill>
              </a:rPr>
              <a:t>Isolement,</a:t>
            </a:r>
          </a:p>
          <a:p>
            <a:pPr algn="ctr"/>
            <a:r>
              <a:rPr lang="fr-FR" altLang="fr-FR" dirty="0" smtClean="0">
                <a:solidFill>
                  <a:schemeClr val="tx1"/>
                </a:solidFill>
              </a:rPr>
              <a:t>Famille inquiète,</a:t>
            </a:r>
          </a:p>
          <a:p>
            <a:pPr algn="ctr"/>
            <a:r>
              <a:rPr lang="fr-FR" altLang="fr-FR" dirty="0" smtClean="0">
                <a:solidFill>
                  <a:schemeClr val="tx1"/>
                </a:solidFill>
              </a:rPr>
              <a:t>Précarité sociale</a:t>
            </a:r>
          </a:p>
          <a:p>
            <a:pPr algn="ctr"/>
            <a:r>
              <a:rPr lang="fr-FR" altLang="fr-FR" dirty="0" smtClean="0">
                <a:solidFill>
                  <a:schemeClr val="tx1"/>
                </a:solidFill>
              </a:rPr>
              <a:t>Etc…</a:t>
            </a:r>
          </a:p>
        </p:txBody>
      </p:sp>
      <p:sp>
        <p:nvSpPr>
          <p:cNvPr id="9" name="Text Box 6"/>
          <p:cNvSpPr txBox="1">
            <a:spLocks noChangeArrowheads="1"/>
          </p:cNvSpPr>
          <p:nvPr/>
        </p:nvSpPr>
        <p:spPr bwMode="auto">
          <a:xfrm>
            <a:off x="5244983" y="5966520"/>
            <a:ext cx="144016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6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9pPr>
          </a:lstStyle>
          <a:p>
            <a:r>
              <a:rPr lang="fr-FR" altLang="fr-FR" b="1" dirty="0" smtClean="0">
                <a:solidFill>
                  <a:srgbClr val="00AE00"/>
                </a:solidFill>
              </a:rPr>
              <a:t>SOCIAUX</a:t>
            </a:r>
            <a:endParaRPr lang="fr-FR" altLang="fr-FR" b="1" dirty="0">
              <a:solidFill>
                <a:srgbClr val="00AE00"/>
              </a:solidFill>
            </a:endParaRPr>
          </a:p>
        </p:txBody>
      </p:sp>
      <p:sp>
        <p:nvSpPr>
          <p:cNvPr id="10" name="Text Box 7"/>
          <p:cNvSpPr txBox="1">
            <a:spLocks noChangeArrowheads="1"/>
          </p:cNvSpPr>
          <p:nvPr/>
        </p:nvSpPr>
        <p:spPr bwMode="auto">
          <a:xfrm>
            <a:off x="7092280" y="1642292"/>
            <a:ext cx="1677987" cy="344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6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9pPr>
          </a:lstStyle>
          <a:p>
            <a:r>
              <a:rPr lang="fr-FR" altLang="fr-FR" b="1" dirty="0" smtClean="0"/>
              <a:t>PSYCHO</a:t>
            </a:r>
            <a:endParaRPr lang="fr-FR" altLang="fr-FR" b="1" dirty="0"/>
          </a:p>
        </p:txBody>
      </p:sp>
      <p:sp>
        <p:nvSpPr>
          <p:cNvPr id="11" name="Text Box 8"/>
          <p:cNvSpPr txBox="1">
            <a:spLocks noChangeArrowheads="1"/>
          </p:cNvSpPr>
          <p:nvPr/>
        </p:nvSpPr>
        <p:spPr bwMode="auto">
          <a:xfrm>
            <a:off x="674032" y="1558667"/>
            <a:ext cx="936104" cy="344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6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S Gothic" charset="-128"/>
              </a:defRPr>
            </a:lvl9pPr>
          </a:lstStyle>
          <a:p>
            <a:r>
              <a:rPr lang="fr-FR" altLang="fr-FR" b="1" dirty="0" smtClean="0">
                <a:solidFill>
                  <a:srgbClr val="FF950E"/>
                </a:solidFill>
              </a:rPr>
              <a:t>BIO</a:t>
            </a:r>
            <a:endParaRPr lang="fr-FR" altLang="fr-FR" b="1" dirty="0">
              <a:solidFill>
                <a:srgbClr val="FF950E"/>
              </a:solidFill>
            </a:endParaRPr>
          </a:p>
        </p:txBody>
      </p:sp>
    </p:spTree>
    <p:extLst>
      <p:ext uri="{BB962C8B-B14F-4D97-AF65-F5344CB8AC3E}">
        <p14:creationId xmlns:p14="http://schemas.microsoft.com/office/powerpoint/2010/main" val="3347330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6"/>
                                        </p:tgtEl>
                                        <p:attrNameLst>
                                          <p:attrName>style.visibility</p:attrName>
                                        </p:attrNameLst>
                                      </p:cBhvr>
                                      <p:to>
                                        <p:strVal val="visible"/>
                                      </p:to>
                                    </p:set>
                                  </p:childTnLst>
                                </p:cTn>
                              </p:par>
                              <p:par>
                                <p:cTn id="11" presetID="1" presetClass="entr" fill="hold" nodeType="withEffect">
                                  <p:stCondLst>
                                    <p:cond delay="0"/>
                                  </p:stCondLst>
                                  <p:childTnLst>
                                    <p:set>
                                      <p:cBhvr additive="repl">
                                        <p:cTn id="12" dur="1" fill="hold">
                                          <p:stCondLst>
                                            <p:cond delay="0"/>
                                          </p:stCondLst>
                                        </p:cTn>
                                        <p:tgtEl>
                                          <p:spTgt spid="10"/>
                                        </p:tgtEl>
                                        <p:attrNameLst>
                                          <p:attrName>style.visibility</p:attrName>
                                        </p:attrNameLst>
                                      </p:cBhvr>
                                      <p:to>
                                        <p:strVal val="visible"/>
                                      </p:to>
                                    </p:set>
                                  </p:childTnLst>
                                </p:cTn>
                              </p:par>
                              <p:par>
                                <p:cTn id="13" presetID="1" presetClass="entr" fill="hold" nodeType="withEffect">
                                  <p:stCondLst>
                                    <p:cond delay="0"/>
                                  </p:stCondLst>
                                  <p:childTnLst>
                                    <p:set>
                                      <p:cBhvr additive="repl">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additive="repl">
                                        <p:cTn id="18" dur="1" fill="hold">
                                          <p:stCondLst>
                                            <p:cond delay="0"/>
                                          </p:stCondLst>
                                        </p:cTn>
                                        <p:tgtEl>
                                          <p:spTgt spid="8"/>
                                        </p:tgtEl>
                                        <p:attrNameLst>
                                          <p:attrName>style.visibility</p:attrName>
                                        </p:attrNameLst>
                                      </p:cBhvr>
                                      <p:to>
                                        <p:strVal val="visible"/>
                                      </p:to>
                                    </p:set>
                                  </p:childTnLst>
                                </p:cTn>
                              </p:par>
                              <p:par>
                                <p:cTn id="19" presetID="1" presetClass="entr" fill="hold" nodeType="withEffect">
                                  <p:stCondLst>
                                    <p:cond delay="0"/>
                                  </p:stCondLst>
                                  <p:childTnLst>
                                    <p:set>
                                      <p:cBhvr additive="repl">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smtClean="0"/>
              <a:t>Les moyens (1)</a:t>
            </a:r>
            <a:br>
              <a:rPr lang="fr-FR" sz="4000" dirty="0" smtClean="0"/>
            </a:br>
            <a:r>
              <a:rPr lang="fr-FR" sz="2000" i="1" dirty="0" smtClean="0"/>
              <a:t>pour distinguer les urgences vraies/urgences ressenties</a:t>
            </a:r>
            <a:endParaRPr lang="fr-FR" sz="2000" i="1" dirty="0"/>
          </a:p>
        </p:txBody>
      </p:sp>
      <p:sp>
        <p:nvSpPr>
          <p:cNvPr id="3" name="Espace réservé du contenu 2"/>
          <p:cNvSpPr>
            <a:spLocks noGrp="1"/>
          </p:cNvSpPr>
          <p:nvPr>
            <p:ph idx="1"/>
          </p:nvPr>
        </p:nvSpPr>
        <p:spPr>
          <a:xfrm>
            <a:off x="467544" y="1844824"/>
            <a:ext cx="8496944" cy="4525963"/>
          </a:xfrm>
          <a:solidFill>
            <a:schemeClr val="bg2">
              <a:lumMod val="90000"/>
            </a:schemeClr>
          </a:solidFill>
        </p:spPr>
        <p:txBody>
          <a:bodyPr>
            <a:normAutofit lnSpcReduction="10000"/>
          </a:bodyPr>
          <a:lstStyle/>
          <a:p>
            <a:pPr>
              <a:lnSpc>
                <a:spcPct val="150000"/>
              </a:lnSpc>
            </a:pPr>
            <a:r>
              <a:rPr lang="fr-FR" dirty="0" smtClean="0"/>
              <a:t>Liés au médecin</a:t>
            </a:r>
          </a:p>
          <a:p>
            <a:pPr lvl="1">
              <a:lnSpc>
                <a:spcPct val="150000"/>
              </a:lnSpc>
            </a:pPr>
            <a:r>
              <a:rPr lang="fr-FR" sz="2400" dirty="0" smtClean="0"/>
              <a:t>Disponibilité </a:t>
            </a:r>
            <a:endParaRPr lang="fr-FR" sz="2400" dirty="0"/>
          </a:p>
          <a:p>
            <a:pPr lvl="1">
              <a:lnSpc>
                <a:spcPct val="150000"/>
              </a:lnSpc>
            </a:pPr>
            <a:r>
              <a:rPr lang="fr-FR" sz="2400" dirty="0" smtClean="0"/>
              <a:t>Mode d’exercice (seul, groupe, secrétariat)</a:t>
            </a:r>
          </a:p>
          <a:p>
            <a:pPr lvl="1">
              <a:lnSpc>
                <a:spcPct val="150000"/>
              </a:lnSpc>
            </a:pPr>
            <a:r>
              <a:rPr lang="fr-FR" sz="2400" dirty="0"/>
              <a:t>E</a:t>
            </a:r>
            <a:r>
              <a:rPr lang="fr-FR" sz="2400" dirty="0" smtClean="0"/>
              <a:t>xpérience</a:t>
            </a:r>
          </a:p>
          <a:p>
            <a:pPr lvl="1">
              <a:lnSpc>
                <a:spcPct val="150000"/>
              </a:lnSpc>
            </a:pPr>
            <a:r>
              <a:rPr lang="fr-FR" sz="2400" dirty="0"/>
              <a:t>C</a:t>
            </a:r>
            <a:r>
              <a:rPr lang="fr-FR" sz="2400" dirty="0" smtClean="0"/>
              <a:t>ompétences (D.U., médecin-pompier, régulateur...)</a:t>
            </a:r>
          </a:p>
          <a:p>
            <a:pPr lvl="1">
              <a:lnSpc>
                <a:spcPct val="150000"/>
              </a:lnSpc>
            </a:pPr>
            <a:r>
              <a:rPr lang="fr-FR" sz="2400" dirty="0"/>
              <a:t>E</a:t>
            </a:r>
            <a:r>
              <a:rPr lang="fr-FR" sz="2400" dirty="0" smtClean="0"/>
              <a:t>quipement du cabinet (ECG, BU, lecteur de glycémie...)</a:t>
            </a:r>
          </a:p>
          <a:p>
            <a:pPr lvl="1">
              <a:lnSpc>
                <a:spcPct val="150000"/>
              </a:lnSpc>
            </a:pPr>
            <a:r>
              <a:rPr lang="fr-FR" sz="2400" dirty="0" smtClean="0"/>
              <a:t>Secrétaire formé</a:t>
            </a:r>
          </a:p>
          <a:p>
            <a:pPr marL="0" indent="0">
              <a:buNone/>
            </a:pPr>
            <a:endParaRPr lang="fr-FR" sz="2800" dirty="0"/>
          </a:p>
        </p:txBody>
      </p:sp>
    </p:spTree>
    <p:extLst>
      <p:ext uri="{BB962C8B-B14F-4D97-AF65-F5344CB8AC3E}">
        <p14:creationId xmlns:p14="http://schemas.microsoft.com/office/powerpoint/2010/main" val="246284854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TotalTime>
  <Words>1459</Words>
  <Application>Microsoft Macintosh PowerPoint</Application>
  <PresentationFormat>Présentation à l'écran (4:3)</PresentationFormat>
  <Paragraphs>253</Paragraphs>
  <Slides>24</Slides>
  <Notes>24</Notes>
  <HiddenSlides>4</HiddenSlides>
  <MMClips>0</MMClips>
  <ScaleCrop>false</ScaleCrop>
  <HeadingPairs>
    <vt:vector size="4" baseType="variant">
      <vt:variant>
        <vt:lpstr>Thème</vt:lpstr>
      </vt:variant>
      <vt:variant>
        <vt:i4>2</vt:i4>
      </vt:variant>
      <vt:variant>
        <vt:lpstr>Titres des diapositives</vt:lpstr>
      </vt:variant>
      <vt:variant>
        <vt:i4>24</vt:i4>
      </vt:variant>
    </vt:vector>
  </HeadingPairs>
  <TitlesOfParts>
    <vt:vector size="26" baseType="lpstr">
      <vt:lpstr>1_Thème Office</vt:lpstr>
      <vt:lpstr>3_Thème Office</vt:lpstr>
      <vt:lpstr>Présentation PowerPoint</vt:lpstr>
      <vt:lpstr>Présentation PowerPoint</vt:lpstr>
      <vt:lpstr>Les obligations du médecin</vt:lpstr>
      <vt:lpstr>Le Médecin se doit :</vt:lpstr>
      <vt:lpstr>Les recours urgents ou non programmés en médecine générale </vt:lpstr>
      <vt:lpstr>L'urgence médicale</vt:lpstr>
      <vt:lpstr>Il faut distinguer :</vt:lpstr>
      <vt:lpstr>Les critères bio-psycho-sociaux                                      </vt:lpstr>
      <vt:lpstr>Les moyens (1) pour distinguer les urgences vraies/urgences ressenties</vt:lpstr>
      <vt:lpstr>Les moyens (2) pour distinguer les urgences vraies/urgences ressenties</vt:lpstr>
      <vt:lpstr>Les moyens (3) pour distinguer les urgences vraies/urgences ressenties</vt:lpstr>
      <vt:lpstr>Agir pour les urgences vraies</vt:lpstr>
      <vt:lpstr>Conclusion</vt:lpstr>
      <vt:lpstr>Bibliographie</vt:lpstr>
      <vt:lpstr>Présentation PowerPoint</vt:lpstr>
      <vt:lpstr>Permanence des soins</vt:lpstr>
      <vt:lpstr>Avantages… à la régulation libérale</vt:lpstr>
      <vt:lpstr>Intérêt du régulateur libéral :  Repérage des détresses masquées</vt:lpstr>
      <vt:lpstr>Niveaux de régulation</vt:lpstr>
      <vt:lpstr>Les codes actes des majorations spécifiques Avenant n° 4 à la Convention nationale des médecins libéraux (JO du 2 juin 2005)</vt:lpstr>
      <vt:lpstr>Sur la feuille de soins : </vt:lpstr>
      <vt:lpstr>Exemple du 79 :  PDS depuis le 03 janvier 2005</vt:lpstr>
      <vt:lpstr>Organisation (1)</vt:lpstr>
      <vt:lpstr>Organisation (2)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Yann Brabant</dc:creator>
  <cp:lastModifiedBy>Stéphane GIRARDEAU</cp:lastModifiedBy>
  <cp:revision>40</cp:revision>
  <dcterms:created xsi:type="dcterms:W3CDTF">2014-03-06T20:42:24Z</dcterms:created>
  <dcterms:modified xsi:type="dcterms:W3CDTF">2014-03-14T18:33:54Z</dcterms:modified>
</cp:coreProperties>
</file>